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90" r:id="rId3"/>
    <p:sldId id="257" r:id="rId4"/>
    <p:sldId id="258" r:id="rId5"/>
    <p:sldId id="259" r:id="rId6"/>
    <p:sldId id="260" r:id="rId7"/>
    <p:sldId id="263" r:id="rId8"/>
    <p:sldId id="275" r:id="rId9"/>
    <p:sldId id="264" r:id="rId10"/>
    <p:sldId id="266" r:id="rId11"/>
    <p:sldId id="268" r:id="rId12"/>
    <p:sldId id="267" r:id="rId13"/>
    <p:sldId id="269" r:id="rId14"/>
    <p:sldId id="270" r:id="rId15"/>
    <p:sldId id="271" r:id="rId16"/>
    <p:sldId id="273" r:id="rId17"/>
    <p:sldId id="272" r:id="rId18"/>
    <p:sldId id="274" r:id="rId19"/>
    <p:sldId id="277" r:id="rId20"/>
    <p:sldId id="276" r:id="rId21"/>
    <p:sldId id="289" r:id="rId22"/>
    <p:sldId id="292" r:id="rId23"/>
    <p:sldId id="281" r:id="rId24"/>
    <p:sldId id="278" r:id="rId25"/>
    <p:sldId id="279" r:id="rId26"/>
    <p:sldId id="282" r:id="rId27"/>
    <p:sldId id="283" r:id="rId28"/>
    <p:sldId id="284" r:id="rId29"/>
    <p:sldId id="285" r:id="rId30"/>
    <p:sldId id="286" r:id="rId31"/>
    <p:sldId id="287" r:id="rId32"/>
    <p:sldId id="29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6B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72"/>
    <p:restoredTop sz="94778"/>
  </p:normalViewPr>
  <p:slideViewPr>
    <p:cSldViewPr snapToGrid="0" snapToObjects="1">
      <p:cViewPr varScale="1">
        <p:scale>
          <a:sx n="135" d="100"/>
          <a:sy n="135" d="100"/>
        </p:scale>
        <p:origin x="192" y="1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jpg>
</file>

<file path=ppt/media/image13.jpe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sv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438E0-BF32-2C47-970A-164BAD2FC53B}" type="datetimeFigureOut">
              <a:rPr lang="en-US" smtClean="0"/>
              <a:t>9/16/25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138E29-42F7-114E-BAED-AA46055CA9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400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847C8-EBB5-7C42-81BC-CEC6801C95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EEBDC-27FE-8A41-B0A1-2954F7A4CF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75FB1-BC87-0341-BB99-80398CB43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99136-AB20-3F48-B715-295C985978A5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737FC-ECC3-564E-A809-3F1C5406D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6183B-182B-2743-8056-C3B39E7B0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43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C66B6-98DF-1343-9E49-EC01069B4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F0C99D-95B3-8246-A7DA-2ADEA8BF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3D742-2656-5C41-A17A-F47B9163D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DFDD-F84F-134B-964A-148D39278DA9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9A191-E2CF-0C4A-A9B8-002709607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C7F43-A4FE-E446-B82C-093C08F62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33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C196C-7D08-6C45-99D4-375FBBE93B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3550E9-7A59-B742-903E-21A75534E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4E8FD-FB4C-D24B-8AAF-259DCB566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A4653-9946-7D4B-9E20-C5A13DAC8595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24661-BB0E-BE46-BF21-C20D2B6BE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E35A4-A04C-CA4C-957F-F5AB5C10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519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6E039-2B87-E342-992B-682AFC465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796A9-261F-0741-8B98-C3C95A267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EBEDB-BF05-5547-A92D-5A1EA2385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FF1D-DE96-6A42-8B88-BFCA44D9D5F5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395CD-A6F0-EA4F-BF3F-6146E215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B961F-82C8-A443-8B4A-273C4153E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409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422F7-8A1D-664E-96AB-6414B234A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8D07B-BD87-E74A-AD8B-49D51BF56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75EF4F-BEC0-FA4A-884E-9F15CF7B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7475-415D-1849-95ED-CB394F82B247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D99F2-BAF2-0A49-BC6D-CA9821A8F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7FF13-6906-FF44-AAB0-4C8109A87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272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F67D0-D66E-6447-A7F2-F98A481BE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A3C8D-5A78-3C41-A0AE-89FCE5D39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A1515-E99D-FA4D-8CE9-3177248E7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821D7C-73F2-9544-A919-D59DCC012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ACDF2-D164-614D-B9D0-7EAAB209BCA2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CF029-5DA7-2A47-9A2B-3BB358F2F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9D0345-BFB6-0D45-97ED-625FB6E53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098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93068-4119-D348-9C1C-AE781644A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290DB-5E5E-7448-B937-FA33E74A5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22A80-44E1-2D4F-9970-BC72D32A5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68742C-D353-D84B-8CB2-5CA09B9AA1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C72BD-AB47-7D46-A090-0A1ECAB63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AD5A79-D7EF-BF45-8801-581D4E461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6A9E6-C250-E548-BB8C-8A8F4081442F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7CF40F-67CB-FB40-80DB-B15C1032E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8ECC2C-CABC-5246-AB91-69999820B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138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D6A20-F170-5540-B1D7-2BEFC1821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821A01-4A14-3947-BF98-5885F52E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8CA9C-26E5-B649-9A8C-AFE7A488216F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9C1AA6-37BE-5341-B4FE-0033D829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4D1BB-96F6-5543-83D2-B653E664E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869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E8297C-7C18-7540-9F48-22DA1F7B3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88175-7578-054D-98AD-60D2498E4494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1DA6AD-3A01-8245-8060-EC1FF09EA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03BED-EB0D-D346-8A4D-399E24B90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199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750C0-04BE-3340-A4DD-5324EA7EA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A04B1-ADAA-3044-BEAF-D8C3904BB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F35F9-753F-C049-8AD0-7D61D3E30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6A0499-8133-6D47-9AEB-D25C8C97A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EE721-C7DF-A34B-AA1D-E7A9DC644B42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11085E-6B69-9540-BEEB-4037560A8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C58652-F9A0-2744-9C0D-3BC3981F4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69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F5F56-1303-C349-AB09-1EC944D71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AB5C87-DA90-9049-B7E3-3EBE12B7D2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1C0445-65F4-C344-9D03-FBD2003A5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78C6A-18DB-F34F-9F31-9988D5AC6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9B0C5-3748-FC43-99F6-43D7585A4A14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A7241-DB12-E849-8C01-12A5887BA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2E976-8648-D648-BA14-3A8481F1F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89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53FA28-586E-954C-B43F-0829BF43A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9D028F-66E3-D241-928E-B8CA58D7F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303F85-C707-8F4A-865B-1DCBBECB91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C3EDA-9EF6-A341-9D5C-365F68D2C77E}" type="datetime1">
              <a:rPr lang="en-US" smtClean="0"/>
              <a:t>9/16/25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F7686-01DB-204E-B288-F4134F3730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71A3D-4670-0E44-B398-4B98B3DA93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D31F6-7B6A-D540-B212-DF0EDEE4D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584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sv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12" Type="http://schemas.openxmlformats.org/officeDocument/2006/relationships/image" Target="../media/image25.png"/><Relationship Id="rId17" Type="http://schemas.openxmlformats.org/officeDocument/2006/relationships/image" Target="../media/image30.svg"/><Relationship Id="rId2" Type="http://schemas.openxmlformats.org/officeDocument/2006/relationships/image" Target="../media/image15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5" Type="http://schemas.openxmlformats.org/officeDocument/2006/relationships/image" Target="../media/image28.sv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Relationship Id="rId1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.sv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12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5" Type="http://schemas.openxmlformats.org/officeDocument/2006/relationships/image" Target="../media/image30.sv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32.svg"/><Relationship Id="rId1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nullbyte.in/ros2-from-the-ground-up-part-2-publishers-and-subscribers-8deda54927c7#:~:text=ROS2%20packages%20are%20typically%20organized,for%20packages%20within%20a%20workspace." TargetMode="External"/><Relationship Id="rId2" Type="http://schemas.openxmlformats.org/officeDocument/2006/relationships/hyperlink" Target="https://docs.ros.org/en/humble/Tutorials/Beginner-Client-Libraries/Creating-Your-First-ROS2-Packag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hyperlink" Target="http://gazebosim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linuxforeveryone/how-to-install-ubuntu-20-04-and-dual-boot-alongside-windows-10-323a85271a73" TargetMode="External"/><Relationship Id="rId7" Type="http://schemas.openxmlformats.org/officeDocument/2006/relationships/hyperlink" Target="https://docs.ros.org/en/foxy/index.html" TargetMode="External"/><Relationship Id="rId2" Type="http://schemas.openxmlformats.org/officeDocument/2006/relationships/hyperlink" Target="https://help.ubuntu.com/community/WindowsDualBoo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iki.ros.org/ROS/Installation" TargetMode="External"/><Relationship Id="rId5" Type="http://schemas.openxmlformats.org/officeDocument/2006/relationships/hyperlink" Target="https://www.lifewire.com/dual-boot-linux-and-mac-os-4125733" TargetMode="External"/><Relationship Id="rId4" Type="http://schemas.openxmlformats.org/officeDocument/2006/relationships/hyperlink" Target="https://help.ubuntu.com/community/MactelSupportTeam/AppleIntelInstallation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learn.turtlebot.com/2015/02/03/6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kwsilliman/turtlebot/blob/master/goforward.p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jpg"/><Relationship Id="rId7" Type="http://schemas.openxmlformats.org/officeDocument/2006/relationships/image" Target="../media/image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10" Type="http://schemas.openxmlformats.org/officeDocument/2006/relationships/image" Target="../media/image13.jpeg"/><Relationship Id="rId4" Type="http://schemas.openxmlformats.org/officeDocument/2006/relationships/image" Target="../media/image8.jpg"/><Relationship Id="rId9" Type="http://schemas.openxmlformats.org/officeDocument/2006/relationships/image" Target="../media/image12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nswers.ros.org/question/12230/what-is-ros-exactly-middleware-framework-operating-syste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9999FE-F41F-C045-AAE0-DBD3B7E5D952}"/>
              </a:ext>
            </a:extLst>
          </p:cNvPr>
          <p:cNvSpPr/>
          <p:nvPr/>
        </p:nvSpPr>
        <p:spPr>
          <a:xfrm>
            <a:off x="0" y="2510327"/>
            <a:ext cx="12192000" cy="18373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1AD6C0-23F1-1541-BF17-349B3743B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54119"/>
            <a:ext cx="9144000" cy="1349761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Introduction to ROS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1412E2E-BEFB-3F49-A368-C01AC3249A14}"/>
              </a:ext>
            </a:extLst>
          </p:cNvPr>
          <p:cNvSpPr txBox="1">
            <a:spLocks/>
          </p:cNvSpPr>
          <p:nvPr/>
        </p:nvSpPr>
        <p:spPr>
          <a:xfrm>
            <a:off x="2857143" y="5140766"/>
            <a:ext cx="9144000" cy="1349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US" sz="180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88326EC8-A55A-1F47-D85C-7DCC0C6A7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49207" y="935480"/>
            <a:ext cx="6493585" cy="948062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</a:rPr>
              <a:t>ENME480: Introduction To Robotics</a:t>
            </a:r>
          </a:p>
          <a:p>
            <a:r>
              <a:rPr lang="en-US" sz="2000" i="1" dirty="0">
                <a:solidFill>
                  <a:schemeClr val="tx1"/>
                </a:solidFill>
              </a:rPr>
              <a:t>University of Maryland College Park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8765902A-084A-6FA8-87A1-09FA8BE70386}"/>
              </a:ext>
            </a:extLst>
          </p:cNvPr>
          <p:cNvSpPr txBox="1">
            <a:spLocks/>
          </p:cNvSpPr>
          <p:nvPr/>
        </p:nvSpPr>
        <p:spPr>
          <a:xfrm>
            <a:off x="4191000" y="5293166"/>
            <a:ext cx="4201758" cy="9480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chemeClr val="tx1"/>
                </a:solidFill>
              </a:rPr>
              <a:t>Kaustubh Joshi</a:t>
            </a:r>
          </a:p>
          <a:p>
            <a:r>
              <a:rPr lang="en-US" sz="2400" b="1">
                <a:solidFill>
                  <a:schemeClr val="tx1"/>
                </a:solidFill>
              </a:rPr>
              <a:t>Alex Beyer</a:t>
            </a:r>
            <a:endParaRPr 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963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768CD7-801B-094C-92AA-96CEB6E33978}"/>
              </a:ext>
            </a:extLst>
          </p:cNvPr>
          <p:cNvSpPr/>
          <p:nvPr/>
        </p:nvSpPr>
        <p:spPr>
          <a:xfrm>
            <a:off x="1870425" y="3116913"/>
            <a:ext cx="2357216" cy="54366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88182" y="1197674"/>
            <a:ext cx="5744199" cy="35086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Named buses over which nodes stream messages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Nodes communicate with each other by </a:t>
            </a:r>
            <a:r>
              <a:rPr lang="en-US" dirty="0">
                <a:solidFill>
                  <a:srgbClr val="0070C0"/>
                </a:solidFill>
              </a:rPr>
              <a:t>publishing </a:t>
            </a:r>
            <a:r>
              <a:rPr lang="en-US" dirty="0"/>
              <a:t>or </a:t>
            </a:r>
            <a:r>
              <a:rPr lang="en-US" dirty="0">
                <a:solidFill>
                  <a:srgbClr val="0070C0"/>
                </a:solidFill>
              </a:rPr>
              <a:t>subscribing</a:t>
            </a:r>
            <a:r>
              <a:rPr lang="en-US" dirty="0"/>
              <a:t> to </a:t>
            </a:r>
            <a:r>
              <a:rPr lang="en-US" b="1" u="sng" dirty="0"/>
              <a:t>Topics</a:t>
            </a:r>
            <a:r>
              <a:rPr lang="en-US" b="1" dirty="0"/>
              <a:t> </a:t>
            </a:r>
            <a:r>
              <a:rPr lang="en-US" i="1" dirty="0"/>
              <a:t>unidirectionally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Command-line tool to display information:  </a:t>
            </a:r>
          </a:p>
          <a:p>
            <a:r>
              <a:rPr lang="en-US" dirty="0"/>
              <a:t>     </a:t>
            </a:r>
          </a:p>
          <a:p>
            <a:pPr algn="ctr"/>
            <a:r>
              <a:rPr lang="en-US" sz="1400" strike="sngStrike" dirty="0" err="1">
                <a:latin typeface="Courier" pitchFamily="2" charset="0"/>
              </a:rPr>
              <a:t>rostopic</a:t>
            </a:r>
            <a:r>
              <a:rPr lang="en-US" sz="1400" strike="sngStrike" dirty="0">
                <a:latin typeface="Courier" pitchFamily="2" charset="0"/>
              </a:rPr>
              <a:t>  &lt;argument&gt;</a:t>
            </a:r>
          </a:p>
          <a:p>
            <a:pPr algn="ctr"/>
            <a:r>
              <a:rPr lang="en-US" sz="1400" dirty="0">
                <a:latin typeface="Courier" pitchFamily="2" charset="0"/>
              </a:rPr>
              <a:t>ros2 topic &lt;argument&gt;</a:t>
            </a:r>
          </a:p>
          <a:p>
            <a:pPr algn="ctr"/>
            <a:endParaRPr lang="en-US" sz="1400" b="1" u="sng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Publish/Subscribe Model: Many-to-many one way transport</a:t>
            </a:r>
          </a:p>
          <a:p>
            <a:r>
              <a:rPr lang="en-US" dirty="0"/>
              <a:t>      </a:t>
            </a:r>
            <a:r>
              <a:rPr lang="en-US" i="1" dirty="0"/>
              <a:t>A node can publish and subscribe over multiple topics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TOPIC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6096000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D0E8DCB-2D7C-9447-8B39-6210C5E858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0955"/>
          <a:stretch/>
        </p:blipFill>
        <p:spPr>
          <a:xfrm>
            <a:off x="6735627" y="1251958"/>
            <a:ext cx="627880" cy="620387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82F7326-119E-F14F-AB30-8A5B5CF0EA7C}"/>
              </a:ext>
            </a:extLst>
          </p:cNvPr>
          <p:cNvSpPr/>
          <p:nvPr/>
        </p:nvSpPr>
        <p:spPr>
          <a:xfrm>
            <a:off x="10418035" y="6033460"/>
            <a:ext cx="1640792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RGB-D Camera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C35D00D-9477-714C-B17F-ED6E153612E5}"/>
              </a:ext>
            </a:extLst>
          </p:cNvPr>
          <p:cNvSpPr/>
          <p:nvPr/>
        </p:nvSpPr>
        <p:spPr>
          <a:xfrm>
            <a:off x="6271900" y="1936621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60B237-C482-4A47-850F-DA5BA52697E4}"/>
              </a:ext>
            </a:extLst>
          </p:cNvPr>
          <p:cNvSpPr/>
          <p:nvPr/>
        </p:nvSpPr>
        <p:spPr>
          <a:xfrm>
            <a:off x="6387266" y="3130981"/>
            <a:ext cx="1324598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Serial Comm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BF88068-8A22-BD48-905B-DACE5D070DE5}"/>
              </a:ext>
            </a:extLst>
          </p:cNvPr>
          <p:cNvSpPr/>
          <p:nvPr/>
        </p:nvSpPr>
        <p:spPr>
          <a:xfrm>
            <a:off x="10497796" y="5213276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Camera Nodes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97B1D78-DDC7-BE48-9710-DC3AD68F315E}"/>
              </a:ext>
            </a:extLst>
          </p:cNvPr>
          <p:cNvSpPr/>
          <p:nvPr/>
        </p:nvSpPr>
        <p:spPr>
          <a:xfrm>
            <a:off x="8403362" y="521257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Object Tracking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4AF2AA3-FF31-C049-A5BC-E249BEFE66A2}"/>
              </a:ext>
            </a:extLst>
          </p:cNvPr>
          <p:cNvSpPr/>
          <p:nvPr/>
        </p:nvSpPr>
        <p:spPr>
          <a:xfrm>
            <a:off x="8403362" y="455647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Path Correction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36270EF-5B4A-AD45-9919-47EF443134B7}"/>
              </a:ext>
            </a:extLst>
          </p:cNvPr>
          <p:cNvCxnSpPr>
            <a:cxnSpLocks/>
            <a:stCxn id="28" idx="1"/>
            <a:endCxn id="30" idx="3"/>
          </p:cNvCxnSpPr>
          <p:nvPr/>
        </p:nvCxnSpPr>
        <p:spPr>
          <a:xfrm flipH="1" flipV="1">
            <a:off x="9884633" y="5368621"/>
            <a:ext cx="613163" cy="70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97273B91-6D3C-3040-8780-92829A49408E}"/>
              </a:ext>
            </a:extLst>
          </p:cNvPr>
          <p:cNvSpPr/>
          <p:nvPr/>
        </p:nvSpPr>
        <p:spPr>
          <a:xfrm>
            <a:off x="8403363" y="3903109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State/Odometry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A6DD51C-DD25-8B48-A24A-763D5C058849}"/>
              </a:ext>
            </a:extLst>
          </p:cNvPr>
          <p:cNvSpPr/>
          <p:nvPr/>
        </p:nvSpPr>
        <p:spPr>
          <a:xfrm>
            <a:off x="10436196" y="3130981"/>
            <a:ext cx="1604473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Visualization (RViz)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604CED3-F88E-EA40-9565-604C52016476}"/>
              </a:ext>
            </a:extLst>
          </p:cNvPr>
          <p:cNvSpPr/>
          <p:nvPr/>
        </p:nvSpPr>
        <p:spPr>
          <a:xfrm>
            <a:off x="6308929" y="390094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0288F59-04A2-5B42-AEBD-69D34E727BF2}"/>
              </a:ext>
            </a:extLst>
          </p:cNvPr>
          <p:cNvSpPr/>
          <p:nvPr/>
        </p:nvSpPr>
        <p:spPr>
          <a:xfrm>
            <a:off x="10497796" y="456021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Motion Planning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20F8B26-BB2B-4347-B8D4-FD66E1BAD083}"/>
              </a:ext>
            </a:extLst>
          </p:cNvPr>
          <p:cNvCxnSpPr>
            <a:cxnSpLocks/>
            <a:stCxn id="36" idx="3"/>
            <a:endCxn id="33" idx="1"/>
          </p:cNvCxnSpPr>
          <p:nvPr/>
        </p:nvCxnSpPr>
        <p:spPr>
          <a:xfrm>
            <a:off x="7790200" y="4056991"/>
            <a:ext cx="613163" cy="2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DA272753-A2A2-7646-86E0-4568AD611303}"/>
              </a:ext>
            </a:extLst>
          </p:cNvPr>
          <p:cNvSpPr/>
          <p:nvPr/>
        </p:nvSpPr>
        <p:spPr>
          <a:xfrm>
            <a:off x="10497796" y="3907552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Markers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F9CDD89-959D-0945-B900-E497FBCFAA38}"/>
              </a:ext>
            </a:extLst>
          </p:cNvPr>
          <p:cNvSpPr/>
          <p:nvPr/>
        </p:nvSpPr>
        <p:spPr>
          <a:xfrm>
            <a:off x="6271900" y="2965391"/>
            <a:ext cx="3675406" cy="1392963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0EDED72-E960-EA42-9D1E-43E56A1C68A2}"/>
              </a:ext>
            </a:extLst>
          </p:cNvPr>
          <p:cNvSpPr/>
          <p:nvPr/>
        </p:nvSpPr>
        <p:spPr>
          <a:xfrm>
            <a:off x="10306228" y="2965391"/>
            <a:ext cx="1806360" cy="1390380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44D750B-A65E-4D49-B8FA-5158CC285C7B}"/>
              </a:ext>
            </a:extLst>
          </p:cNvPr>
          <p:cNvSpPr/>
          <p:nvPr/>
        </p:nvSpPr>
        <p:spPr>
          <a:xfrm>
            <a:off x="8281238" y="4462290"/>
            <a:ext cx="3831350" cy="516452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C24D427-3A36-9E49-AA66-CA1296415A75}"/>
              </a:ext>
            </a:extLst>
          </p:cNvPr>
          <p:cNvSpPr/>
          <p:nvPr/>
        </p:nvSpPr>
        <p:spPr>
          <a:xfrm>
            <a:off x="8281238" y="5134790"/>
            <a:ext cx="3831350" cy="50879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BDB1E14-3224-4345-A605-BBAED0A4E07F}"/>
              </a:ext>
            </a:extLst>
          </p:cNvPr>
          <p:cNvCxnSpPr>
            <a:stCxn id="33" idx="2"/>
            <a:endCxn id="31" idx="0"/>
          </p:cNvCxnSpPr>
          <p:nvPr/>
        </p:nvCxnSpPr>
        <p:spPr>
          <a:xfrm flipH="1">
            <a:off x="9143998" y="4215209"/>
            <a:ext cx="1" cy="3412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59BBCE3-E9EB-1341-BD5A-86ABBCB9989E}"/>
              </a:ext>
            </a:extLst>
          </p:cNvPr>
          <p:cNvCxnSpPr>
            <a:cxnSpLocks/>
            <a:stCxn id="31" idx="3"/>
            <a:endCxn id="37" idx="1"/>
          </p:cNvCxnSpPr>
          <p:nvPr/>
        </p:nvCxnSpPr>
        <p:spPr>
          <a:xfrm>
            <a:off x="9884633" y="4712520"/>
            <a:ext cx="613163" cy="37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2BA03C1-1B5C-4648-9BAC-0BF61769AA55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>
            <a:off x="9884634" y="4059159"/>
            <a:ext cx="613162" cy="657102"/>
          </a:xfrm>
          <a:prstGeom prst="bentConnector3">
            <a:avLst>
              <a:gd name="adj1" fmla="val 416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F72A6261-4427-AB4F-B320-9227E341B127}"/>
              </a:ext>
            </a:extLst>
          </p:cNvPr>
          <p:cNvCxnSpPr>
            <a:stCxn id="37" idx="2"/>
            <a:endCxn id="36" idx="2"/>
          </p:cNvCxnSpPr>
          <p:nvPr/>
        </p:nvCxnSpPr>
        <p:spPr>
          <a:xfrm rot="5400000" flipH="1">
            <a:off x="8814364" y="2448243"/>
            <a:ext cx="659270" cy="4188867"/>
          </a:xfrm>
          <a:prstGeom prst="bentConnector3">
            <a:avLst>
              <a:gd name="adj1" fmla="val -2819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77DE737-C622-814B-98B5-79DCA0BFAA5C}"/>
              </a:ext>
            </a:extLst>
          </p:cNvPr>
          <p:cNvCxnSpPr>
            <a:endCxn id="31" idx="2"/>
          </p:cNvCxnSpPr>
          <p:nvPr/>
        </p:nvCxnSpPr>
        <p:spPr>
          <a:xfrm flipV="1">
            <a:off x="9143998" y="4868570"/>
            <a:ext cx="0" cy="3361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94FA5F3-0FDC-7844-8283-CC8EB670C54F}"/>
              </a:ext>
            </a:extLst>
          </p:cNvPr>
          <p:cNvCxnSpPr>
            <a:stCxn id="39" idx="0"/>
            <a:endCxn id="34" idx="2"/>
          </p:cNvCxnSpPr>
          <p:nvPr/>
        </p:nvCxnSpPr>
        <p:spPr>
          <a:xfrm flipV="1">
            <a:off x="11238432" y="3443081"/>
            <a:ext cx="1" cy="4644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C667638D-7821-6B4D-856F-ED48BFB31C31}"/>
              </a:ext>
            </a:extLst>
          </p:cNvPr>
          <p:cNvCxnSpPr>
            <a:cxnSpLocks/>
            <a:stCxn id="28" idx="3"/>
            <a:endCxn id="39" idx="2"/>
          </p:cNvCxnSpPr>
          <p:nvPr/>
        </p:nvCxnSpPr>
        <p:spPr>
          <a:xfrm flipH="1" flipV="1">
            <a:off x="11238432" y="4219652"/>
            <a:ext cx="740635" cy="1149674"/>
          </a:xfrm>
          <a:prstGeom prst="bentConnector4">
            <a:avLst>
              <a:gd name="adj1" fmla="val -10096"/>
              <a:gd name="adj2" fmla="val 8354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BDFC1A02-B517-BF44-9BFB-B9049841C974}"/>
              </a:ext>
            </a:extLst>
          </p:cNvPr>
          <p:cNvCxnSpPr>
            <a:stCxn id="33" idx="0"/>
            <a:endCxn id="39" idx="1"/>
          </p:cNvCxnSpPr>
          <p:nvPr/>
        </p:nvCxnSpPr>
        <p:spPr>
          <a:xfrm rot="16200000" flipH="1">
            <a:off x="9740650" y="3306457"/>
            <a:ext cx="160493" cy="1353797"/>
          </a:xfrm>
          <a:prstGeom prst="bentConnector4">
            <a:avLst>
              <a:gd name="adj1" fmla="val -89189"/>
              <a:gd name="adj2" fmla="val 8114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8049E84D-04AA-C743-9D8B-ECD6F25351CE}"/>
              </a:ext>
            </a:extLst>
          </p:cNvPr>
          <p:cNvSpPr txBox="1"/>
          <p:nvPr/>
        </p:nvSpPr>
        <p:spPr>
          <a:xfrm>
            <a:off x="7000788" y="5054327"/>
            <a:ext cx="898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/path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482BE16-908B-C44F-9489-306FCDC4C847}"/>
              </a:ext>
            </a:extLst>
          </p:cNvPr>
          <p:cNvSpPr txBox="1"/>
          <p:nvPr/>
        </p:nvSpPr>
        <p:spPr>
          <a:xfrm>
            <a:off x="7647770" y="3627188"/>
            <a:ext cx="898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/velocity</a:t>
            </a:r>
          </a:p>
          <a:p>
            <a:pPr algn="ctr"/>
            <a:r>
              <a:rPr lang="en-US" sz="1100" b="1" dirty="0"/>
              <a:t>/pose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2F337D-672A-1143-9429-2ECAAA313C1A}"/>
              </a:ext>
            </a:extLst>
          </p:cNvPr>
          <p:cNvSpPr txBox="1"/>
          <p:nvPr/>
        </p:nvSpPr>
        <p:spPr>
          <a:xfrm>
            <a:off x="9763934" y="5129935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/depth</a:t>
            </a:r>
          </a:p>
          <a:p>
            <a:pPr algn="ctr"/>
            <a:r>
              <a:rPr lang="en-US" sz="1200" b="1" dirty="0"/>
              <a:t>/rgb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E6D7BE90-25E9-144D-87D0-F9ADF61DC45B}"/>
              </a:ext>
            </a:extLst>
          </p:cNvPr>
          <p:cNvSpPr/>
          <p:nvPr/>
        </p:nvSpPr>
        <p:spPr>
          <a:xfrm>
            <a:off x="8127763" y="1935947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Remote PC</a:t>
            </a:r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81765AB9-55FD-4845-A6AF-EB38CEE8A9E9}"/>
              </a:ext>
            </a:extLst>
          </p:cNvPr>
          <p:cNvCxnSpPr>
            <a:cxnSpLocks/>
            <a:endCxn id="59" idx="2"/>
          </p:cNvCxnSpPr>
          <p:nvPr/>
        </p:nvCxnSpPr>
        <p:spPr>
          <a:xfrm rot="16200000" flipV="1">
            <a:off x="9658627" y="1551175"/>
            <a:ext cx="826611" cy="2333002"/>
          </a:xfrm>
          <a:prstGeom prst="bentConnector3">
            <a:avLst>
              <a:gd name="adj1" fmla="val 572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phic 60">
            <a:extLst>
              <a:ext uri="{FF2B5EF4-FFF2-40B4-BE49-F238E27FC236}">
                <a16:creationId xmlns:a16="http://schemas.microsoft.com/office/drawing/2014/main" id="{509B5191-7ACC-F346-B75B-BC6074E6C1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9213" b="26826"/>
          <a:stretch/>
        </p:blipFill>
        <p:spPr>
          <a:xfrm>
            <a:off x="8542613" y="1290727"/>
            <a:ext cx="725636" cy="580160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id="{A69C454D-F558-E945-9EA5-9474B2E2F6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1423" y="6047903"/>
            <a:ext cx="766420" cy="429195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9157F541-2CB1-924F-B332-49174F5CD327}"/>
              </a:ext>
            </a:extLst>
          </p:cNvPr>
          <p:cNvSpPr/>
          <p:nvPr/>
        </p:nvSpPr>
        <p:spPr>
          <a:xfrm>
            <a:off x="10971906" y="1253193"/>
            <a:ext cx="1044194" cy="788700"/>
          </a:xfrm>
          <a:prstGeom prst="rect">
            <a:avLst/>
          </a:prstGeom>
          <a:noFill/>
          <a:ln w="285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Hardware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Node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Package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Topic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D347D817-ECE5-6343-9081-5985CB29B303}"/>
              </a:ext>
            </a:extLst>
          </p:cNvPr>
          <p:cNvSpPr/>
          <p:nvPr/>
        </p:nvSpPr>
        <p:spPr>
          <a:xfrm>
            <a:off x="10574344" y="1370763"/>
            <a:ext cx="397562" cy="8613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2369A8C-57CE-3142-8EFE-A387FC8E63C2}"/>
              </a:ext>
            </a:extLst>
          </p:cNvPr>
          <p:cNvSpPr/>
          <p:nvPr/>
        </p:nvSpPr>
        <p:spPr>
          <a:xfrm>
            <a:off x="10574344" y="1550294"/>
            <a:ext cx="397562" cy="844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8462577-1D5C-DC43-AA4D-B130D3E12BB4}"/>
              </a:ext>
            </a:extLst>
          </p:cNvPr>
          <p:cNvSpPr/>
          <p:nvPr/>
        </p:nvSpPr>
        <p:spPr>
          <a:xfrm>
            <a:off x="10569839" y="1699759"/>
            <a:ext cx="427024" cy="10053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B4F5379D-C924-9D4B-8D59-6C8415E7E66B}"/>
              </a:ext>
            </a:extLst>
          </p:cNvPr>
          <p:cNvCxnSpPr>
            <a:cxnSpLocks/>
          </p:cNvCxnSpPr>
          <p:nvPr/>
        </p:nvCxnSpPr>
        <p:spPr>
          <a:xfrm>
            <a:off x="10569839" y="1921803"/>
            <a:ext cx="43162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phic 14">
            <a:extLst>
              <a:ext uri="{FF2B5EF4-FFF2-40B4-BE49-F238E27FC236}">
                <a16:creationId xmlns:a16="http://schemas.microsoft.com/office/drawing/2014/main" id="{FDE62CC3-B0C3-024E-A3E0-46DF33D7E3D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3134" r="11502" b="18760"/>
          <a:stretch/>
        </p:blipFill>
        <p:spPr>
          <a:xfrm>
            <a:off x="393106" y="4967653"/>
            <a:ext cx="436540" cy="583509"/>
          </a:xfrm>
          <a:prstGeom prst="rect">
            <a:avLst/>
          </a:prstGeom>
        </p:spPr>
      </p:pic>
      <p:pic>
        <p:nvPicPr>
          <p:cNvPr id="74" name="Graphic 73">
            <a:extLst>
              <a:ext uri="{FF2B5EF4-FFF2-40B4-BE49-F238E27FC236}">
                <a16:creationId xmlns:a16="http://schemas.microsoft.com/office/drawing/2014/main" id="{028C10B5-F5B0-5D46-A1F9-95BB2C85700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3134" r="11502" b="18760"/>
          <a:stretch/>
        </p:blipFill>
        <p:spPr>
          <a:xfrm>
            <a:off x="393106" y="5775889"/>
            <a:ext cx="436540" cy="583509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D122DC92-41ED-674B-B1F5-D29E3272ADC6}"/>
              </a:ext>
            </a:extLst>
          </p:cNvPr>
          <p:cNvSpPr/>
          <p:nvPr/>
        </p:nvSpPr>
        <p:spPr>
          <a:xfrm>
            <a:off x="1601966" y="5114433"/>
            <a:ext cx="641648" cy="26793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98.3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36D132E-CB7C-F64A-855D-86C1D7022BC4}"/>
              </a:ext>
            </a:extLst>
          </p:cNvPr>
          <p:cNvSpPr/>
          <p:nvPr/>
        </p:nvSpPr>
        <p:spPr>
          <a:xfrm>
            <a:off x="1601966" y="5925129"/>
            <a:ext cx="641648" cy="26793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95.0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BDA5D33A-00B1-1047-8E68-9C09DFD1E399}"/>
              </a:ext>
            </a:extLst>
          </p:cNvPr>
          <p:cNvCxnSpPr>
            <a:stCxn id="15" idx="3"/>
            <a:endCxn id="75" idx="1"/>
          </p:cNvCxnSpPr>
          <p:nvPr/>
        </p:nvCxnSpPr>
        <p:spPr>
          <a:xfrm flipV="1">
            <a:off x="829646" y="5248402"/>
            <a:ext cx="772320" cy="110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7B454E4-7217-1E40-98B3-A94A6392EAAB}"/>
              </a:ext>
            </a:extLst>
          </p:cNvPr>
          <p:cNvCxnSpPr>
            <a:stCxn id="74" idx="3"/>
            <a:endCxn id="75" idx="1"/>
          </p:cNvCxnSpPr>
          <p:nvPr/>
        </p:nvCxnSpPr>
        <p:spPr>
          <a:xfrm flipV="1">
            <a:off x="829646" y="5248402"/>
            <a:ext cx="772320" cy="8192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58E30BF-1723-D24A-BF3F-3DAD893719FB}"/>
              </a:ext>
            </a:extLst>
          </p:cNvPr>
          <p:cNvCxnSpPr>
            <a:stCxn id="74" idx="3"/>
            <a:endCxn id="76" idx="1"/>
          </p:cNvCxnSpPr>
          <p:nvPr/>
        </p:nvCxnSpPr>
        <p:spPr>
          <a:xfrm flipV="1">
            <a:off x="829646" y="6059098"/>
            <a:ext cx="772320" cy="85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Graphic 83">
            <a:extLst>
              <a:ext uri="{FF2B5EF4-FFF2-40B4-BE49-F238E27FC236}">
                <a16:creationId xmlns:a16="http://schemas.microsoft.com/office/drawing/2014/main" id="{6CDA9047-98F4-D240-BA16-0B09EE01BAF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b="19337"/>
          <a:stretch/>
        </p:blipFill>
        <p:spPr>
          <a:xfrm>
            <a:off x="3105872" y="4728716"/>
            <a:ext cx="265294" cy="500051"/>
          </a:xfrm>
          <a:prstGeom prst="rect">
            <a:avLst/>
          </a:prstGeom>
        </p:spPr>
      </p:pic>
      <p:pic>
        <p:nvPicPr>
          <p:cNvPr id="86" name="Graphic 85">
            <a:extLst>
              <a:ext uri="{FF2B5EF4-FFF2-40B4-BE49-F238E27FC236}">
                <a16:creationId xmlns:a16="http://schemas.microsoft.com/office/drawing/2014/main" id="{58DB34A3-45F9-FD4A-BE11-61068B84648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b="19477"/>
          <a:stretch/>
        </p:blipFill>
        <p:spPr>
          <a:xfrm flipH="1">
            <a:off x="2947716" y="5896164"/>
            <a:ext cx="589949" cy="593803"/>
          </a:xfrm>
          <a:prstGeom prst="rect">
            <a:avLst/>
          </a:prstGeom>
        </p:spPr>
      </p:pic>
      <p:pic>
        <p:nvPicPr>
          <p:cNvPr id="88" name="Graphic 87">
            <a:extLst>
              <a:ext uri="{FF2B5EF4-FFF2-40B4-BE49-F238E27FC236}">
                <a16:creationId xmlns:a16="http://schemas.microsoft.com/office/drawing/2014/main" id="{EEF3D867-669E-5B45-BCE3-97BA9088C1C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2822" t="5239" r="5439" b="23332"/>
          <a:stretch/>
        </p:blipFill>
        <p:spPr>
          <a:xfrm>
            <a:off x="2931338" y="5282166"/>
            <a:ext cx="580643" cy="560598"/>
          </a:xfrm>
          <a:prstGeom prst="rect">
            <a:avLst/>
          </a:prstGeom>
        </p:spPr>
      </p:pic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DDA4197C-AC31-C748-A95B-09F0017F8CB2}"/>
              </a:ext>
            </a:extLst>
          </p:cNvPr>
          <p:cNvCxnSpPr>
            <a:stCxn id="76" idx="3"/>
            <a:endCxn id="86" idx="3"/>
          </p:cNvCxnSpPr>
          <p:nvPr/>
        </p:nvCxnSpPr>
        <p:spPr>
          <a:xfrm>
            <a:off x="2243614" y="6059098"/>
            <a:ext cx="704102" cy="13396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7E8C8723-6400-FE44-BF5F-444CF8A33773}"/>
              </a:ext>
            </a:extLst>
          </p:cNvPr>
          <p:cNvCxnSpPr>
            <a:cxnSpLocks/>
            <a:stCxn id="75" idx="3"/>
          </p:cNvCxnSpPr>
          <p:nvPr/>
        </p:nvCxnSpPr>
        <p:spPr>
          <a:xfrm flipV="1">
            <a:off x="2243614" y="4978741"/>
            <a:ext cx="773051" cy="2696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B203644E-FE9E-424D-9706-1D81DE25E2E0}"/>
              </a:ext>
            </a:extLst>
          </p:cNvPr>
          <p:cNvCxnSpPr>
            <a:stCxn id="75" idx="3"/>
            <a:endCxn id="88" idx="1"/>
          </p:cNvCxnSpPr>
          <p:nvPr/>
        </p:nvCxnSpPr>
        <p:spPr>
          <a:xfrm>
            <a:off x="2243614" y="5248402"/>
            <a:ext cx="687724" cy="3140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94BB96AB-2A26-684F-8D08-C944226A0BE3}"/>
              </a:ext>
            </a:extLst>
          </p:cNvPr>
          <p:cNvSpPr/>
          <p:nvPr/>
        </p:nvSpPr>
        <p:spPr>
          <a:xfrm>
            <a:off x="4076684" y="5044691"/>
            <a:ext cx="641648" cy="41023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Health data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753E771A-2F28-5245-BC69-FA8F263915D6}"/>
              </a:ext>
            </a:extLst>
          </p:cNvPr>
          <p:cNvSpPr/>
          <p:nvPr/>
        </p:nvSpPr>
        <p:spPr>
          <a:xfrm>
            <a:off x="4039614" y="5925128"/>
            <a:ext cx="721488" cy="26793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Location</a:t>
            </a:r>
          </a:p>
        </p:txBody>
      </p:sp>
      <p:pic>
        <p:nvPicPr>
          <p:cNvPr id="98" name="Graphic 97">
            <a:extLst>
              <a:ext uri="{FF2B5EF4-FFF2-40B4-BE49-F238E27FC236}">
                <a16:creationId xmlns:a16="http://schemas.microsoft.com/office/drawing/2014/main" id="{34613A10-951C-DD4D-9409-6A8EA569F61C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rcRect b="22346"/>
          <a:stretch/>
        </p:blipFill>
        <p:spPr>
          <a:xfrm>
            <a:off x="5111841" y="5227357"/>
            <a:ext cx="700965" cy="674970"/>
          </a:xfrm>
          <a:prstGeom prst="rect">
            <a:avLst/>
          </a:prstGeom>
        </p:spPr>
      </p:pic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1EE0F45C-3CD8-564D-888B-A9B0B8DF44E9}"/>
              </a:ext>
            </a:extLst>
          </p:cNvPr>
          <p:cNvCxnSpPr>
            <a:cxnSpLocks/>
            <a:endCxn id="95" idx="1"/>
          </p:cNvCxnSpPr>
          <p:nvPr/>
        </p:nvCxnSpPr>
        <p:spPr>
          <a:xfrm>
            <a:off x="3443955" y="4978741"/>
            <a:ext cx="632729" cy="2710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F2755117-A15D-7448-ACFA-6CD15508D8A6}"/>
              </a:ext>
            </a:extLst>
          </p:cNvPr>
          <p:cNvCxnSpPr>
            <a:cxnSpLocks/>
            <a:endCxn id="96" idx="1"/>
          </p:cNvCxnSpPr>
          <p:nvPr/>
        </p:nvCxnSpPr>
        <p:spPr>
          <a:xfrm>
            <a:off x="3443955" y="4978741"/>
            <a:ext cx="595659" cy="10803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37A5F24C-FF04-924F-91FA-C697B03931A9}"/>
              </a:ext>
            </a:extLst>
          </p:cNvPr>
          <p:cNvCxnSpPr>
            <a:stCxn id="86" idx="1"/>
            <a:endCxn id="96" idx="1"/>
          </p:cNvCxnSpPr>
          <p:nvPr/>
        </p:nvCxnSpPr>
        <p:spPr>
          <a:xfrm flipV="1">
            <a:off x="3537665" y="6059097"/>
            <a:ext cx="501949" cy="1339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40F75346-9536-F04F-AC0E-1311B6F88FF2}"/>
              </a:ext>
            </a:extLst>
          </p:cNvPr>
          <p:cNvCxnSpPr>
            <a:stCxn id="95" idx="3"/>
            <a:endCxn id="98" idx="1"/>
          </p:cNvCxnSpPr>
          <p:nvPr/>
        </p:nvCxnSpPr>
        <p:spPr>
          <a:xfrm>
            <a:off x="4718332" y="5249810"/>
            <a:ext cx="393509" cy="3150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9EC12179-40F6-1044-BFF8-7AACD9485A00}"/>
              </a:ext>
            </a:extLst>
          </p:cNvPr>
          <p:cNvCxnSpPr>
            <a:stCxn id="96" idx="3"/>
            <a:endCxn id="98" idx="1"/>
          </p:cNvCxnSpPr>
          <p:nvPr/>
        </p:nvCxnSpPr>
        <p:spPr>
          <a:xfrm flipV="1">
            <a:off x="4761102" y="5564842"/>
            <a:ext cx="350739" cy="49425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ectangle 110">
            <a:extLst>
              <a:ext uri="{FF2B5EF4-FFF2-40B4-BE49-F238E27FC236}">
                <a16:creationId xmlns:a16="http://schemas.microsoft.com/office/drawing/2014/main" id="{6F4C3BB4-92D1-114C-A8A2-41AE39AE72B0}"/>
              </a:ext>
            </a:extLst>
          </p:cNvPr>
          <p:cNvSpPr/>
          <p:nvPr/>
        </p:nvSpPr>
        <p:spPr>
          <a:xfrm>
            <a:off x="200738" y="4636810"/>
            <a:ext cx="5745070" cy="1921122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DDAE239-CC00-7E45-BC8E-EB42F16F7D97}"/>
              </a:ext>
            </a:extLst>
          </p:cNvPr>
          <p:cNvSpPr txBox="1"/>
          <p:nvPr/>
        </p:nvSpPr>
        <p:spPr>
          <a:xfrm>
            <a:off x="1419595" y="6177610"/>
            <a:ext cx="9827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Topic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F0C3D4F-76FD-FB42-90BE-1322CDBADEE4}"/>
              </a:ext>
            </a:extLst>
          </p:cNvPr>
          <p:cNvSpPr txBox="1"/>
          <p:nvPr/>
        </p:nvSpPr>
        <p:spPr>
          <a:xfrm>
            <a:off x="3906125" y="6155697"/>
            <a:ext cx="9827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Topic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CE0D339-7C25-9A41-BDFD-F74429A1BA23}"/>
              </a:ext>
            </a:extLst>
          </p:cNvPr>
          <p:cNvSpPr txBox="1"/>
          <p:nvPr/>
        </p:nvSpPr>
        <p:spPr>
          <a:xfrm>
            <a:off x="4679753" y="4615214"/>
            <a:ext cx="13429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Source: Robotics Backend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0849C01D-8D32-FFC8-4630-DA549843E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1862221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768CD7-801B-094C-92AA-96CEB6E33978}"/>
              </a:ext>
            </a:extLst>
          </p:cNvPr>
          <p:cNvSpPr/>
          <p:nvPr/>
        </p:nvSpPr>
        <p:spPr>
          <a:xfrm>
            <a:off x="953567" y="3772990"/>
            <a:ext cx="4155603" cy="2734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SERVICES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6096000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0677D416-3CF9-D341-9801-F2AA372137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0955"/>
          <a:stretch/>
        </p:blipFill>
        <p:spPr>
          <a:xfrm>
            <a:off x="6735627" y="1251958"/>
            <a:ext cx="627880" cy="620387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53874B4-E83E-604E-A7FE-44815B12BC90}"/>
              </a:ext>
            </a:extLst>
          </p:cNvPr>
          <p:cNvSpPr/>
          <p:nvPr/>
        </p:nvSpPr>
        <p:spPr>
          <a:xfrm>
            <a:off x="10418035" y="6033460"/>
            <a:ext cx="1640792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RGB-D Camera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794144A-591F-EA4B-9F6A-2DC05FC16953}"/>
              </a:ext>
            </a:extLst>
          </p:cNvPr>
          <p:cNvSpPr/>
          <p:nvPr/>
        </p:nvSpPr>
        <p:spPr>
          <a:xfrm>
            <a:off x="6271900" y="1936621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347762-8399-3B4C-8F68-661003281BC0}"/>
              </a:ext>
            </a:extLst>
          </p:cNvPr>
          <p:cNvSpPr/>
          <p:nvPr/>
        </p:nvSpPr>
        <p:spPr>
          <a:xfrm>
            <a:off x="6387266" y="3130981"/>
            <a:ext cx="1324598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Serial Comm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C41107C-404E-4C49-9480-F9DAD662FA22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 flipH="1">
            <a:off x="7049565" y="2305044"/>
            <a:ext cx="3" cy="825937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05317D0-4197-5442-9ED7-F104DFFA8652}"/>
              </a:ext>
            </a:extLst>
          </p:cNvPr>
          <p:cNvSpPr/>
          <p:nvPr/>
        </p:nvSpPr>
        <p:spPr>
          <a:xfrm>
            <a:off x="10497796" y="520473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Camera Nodes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066CD7A-A947-774B-953B-30BB4AFAED3B}"/>
              </a:ext>
            </a:extLst>
          </p:cNvPr>
          <p:cNvCxnSpPr>
            <a:cxnSpLocks/>
            <a:stCxn id="28" idx="2"/>
            <a:endCxn id="20" idx="0"/>
          </p:cNvCxnSpPr>
          <p:nvPr/>
        </p:nvCxnSpPr>
        <p:spPr>
          <a:xfrm flipH="1">
            <a:off x="11238431" y="5516830"/>
            <a:ext cx="1" cy="51663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A17F6-6EE7-EB42-85CD-DC945C5D9F08}"/>
              </a:ext>
            </a:extLst>
          </p:cNvPr>
          <p:cNvSpPr/>
          <p:nvPr/>
        </p:nvSpPr>
        <p:spPr>
          <a:xfrm>
            <a:off x="8403362" y="521257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Object Tracking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68EA8C-07EF-E042-B605-0BBD0B7959A2}"/>
              </a:ext>
            </a:extLst>
          </p:cNvPr>
          <p:cNvSpPr/>
          <p:nvPr/>
        </p:nvSpPr>
        <p:spPr>
          <a:xfrm>
            <a:off x="8403362" y="455647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Path Correction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4A934EE-BB1E-4644-8CEB-C3F976FC9E00}"/>
              </a:ext>
            </a:extLst>
          </p:cNvPr>
          <p:cNvCxnSpPr>
            <a:cxnSpLocks/>
            <a:stCxn id="28" idx="1"/>
            <a:endCxn id="30" idx="3"/>
          </p:cNvCxnSpPr>
          <p:nvPr/>
        </p:nvCxnSpPr>
        <p:spPr>
          <a:xfrm flipH="1">
            <a:off x="9884633" y="5360780"/>
            <a:ext cx="613163" cy="78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7AF18E10-59CD-1042-91FB-2ABD02848954}"/>
              </a:ext>
            </a:extLst>
          </p:cNvPr>
          <p:cNvSpPr/>
          <p:nvPr/>
        </p:nvSpPr>
        <p:spPr>
          <a:xfrm>
            <a:off x="8403363" y="3903109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State/Odometry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FE9EC50-CA7D-DC49-B7E4-8D12DDC19473}"/>
              </a:ext>
            </a:extLst>
          </p:cNvPr>
          <p:cNvSpPr/>
          <p:nvPr/>
        </p:nvSpPr>
        <p:spPr>
          <a:xfrm>
            <a:off x="10436196" y="3130981"/>
            <a:ext cx="1604473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Visualization (RViz)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D90B2BF-C7C0-B543-B822-EDEBE4DE8DCD}"/>
              </a:ext>
            </a:extLst>
          </p:cNvPr>
          <p:cNvSpPr/>
          <p:nvPr/>
        </p:nvSpPr>
        <p:spPr>
          <a:xfrm>
            <a:off x="6308929" y="390094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2A819EF-8E38-2948-BA25-3D11DEE70FFA}"/>
              </a:ext>
            </a:extLst>
          </p:cNvPr>
          <p:cNvSpPr/>
          <p:nvPr/>
        </p:nvSpPr>
        <p:spPr>
          <a:xfrm>
            <a:off x="10497796" y="456021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Motion Planning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FE571DB-C9E2-E549-9C28-B288BC016EE4}"/>
              </a:ext>
            </a:extLst>
          </p:cNvPr>
          <p:cNvCxnSpPr>
            <a:cxnSpLocks/>
            <a:stCxn id="36" idx="3"/>
            <a:endCxn id="33" idx="1"/>
          </p:cNvCxnSpPr>
          <p:nvPr/>
        </p:nvCxnSpPr>
        <p:spPr>
          <a:xfrm>
            <a:off x="7790200" y="4056991"/>
            <a:ext cx="613163" cy="2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FA772C15-18F2-084A-88F8-D525FC95E2B0}"/>
              </a:ext>
            </a:extLst>
          </p:cNvPr>
          <p:cNvSpPr/>
          <p:nvPr/>
        </p:nvSpPr>
        <p:spPr>
          <a:xfrm>
            <a:off x="10497796" y="3907552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Markers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6BF7384-66B6-8040-B823-A973DA0CD890}"/>
              </a:ext>
            </a:extLst>
          </p:cNvPr>
          <p:cNvSpPr/>
          <p:nvPr/>
        </p:nvSpPr>
        <p:spPr>
          <a:xfrm>
            <a:off x="6271900" y="2965391"/>
            <a:ext cx="3675406" cy="1392963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CAB0EF2-019B-E44E-8300-F6B585C4BDC7}"/>
              </a:ext>
            </a:extLst>
          </p:cNvPr>
          <p:cNvSpPr/>
          <p:nvPr/>
        </p:nvSpPr>
        <p:spPr>
          <a:xfrm>
            <a:off x="10306228" y="2965391"/>
            <a:ext cx="1806360" cy="1390380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307C92C-A867-7947-83CA-0E00F2D10D2E}"/>
              </a:ext>
            </a:extLst>
          </p:cNvPr>
          <p:cNvSpPr/>
          <p:nvPr/>
        </p:nvSpPr>
        <p:spPr>
          <a:xfrm>
            <a:off x="8281238" y="4462290"/>
            <a:ext cx="3831350" cy="516452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7FC85F6-D5F8-0C47-8928-EBCDE8D39862}"/>
              </a:ext>
            </a:extLst>
          </p:cNvPr>
          <p:cNvSpPr/>
          <p:nvPr/>
        </p:nvSpPr>
        <p:spPr>
          <a:xfrm>
            <a:off x="8281238" y="5134790"/>
            <a:ext cx="3831350" cy="50879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500DC9C-8ABF-8E43-ACC9-910DADECBFB4}"/>
              </a:ext>
            </a:extLst>
          </p:cNvPr>
          <p:cNvCxnSpPr>
            <a:cxnSpLocks/>
            <a:stCxn id="26" idx="2"/>
            <a:endCxn id="36" idx="0"/>
          </p:cNvCxnSpPr>
          <p:nvPr/>
        </p:nvCxnSpPr>
        <p:spPr>
          <a:xfrm>
            <a:off x="7049565" y="3443081"/>
            <a:ext cx="0" cy="45786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8DDE917-E5F7-AD49-AE00-D3497CD313B8}"/>
              </a:ext>
            </a:extLst>
          </p:cNvPr>
          <p:cNvCxnSpPr>
            <a:stCxn id="33" idx="2"/>
            <a:endCxn id="31" idx="0"/>
          </p:cNvCxnSpPr>
          <p:nvPr/>
        </p:nvCxnSpPr>
        <p:spPr>
          <a:xfrm flipH="1">
            <a:off x="9143998" y="4215209"/>
            <a:ext cx="1" cy="3412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987B924-CFC3-6B4F-A27E-E7F42492ED36}"/>
              </a:ext>
            </a:extLst>
          </p:cNvPr>
          <p:cNvCxnSpPr>
            <a:cxnSpLocks/>
            <a:stCxn id="31" idx="3"/>
            <a:endCxn id="37" idx="1"/>
          </p:cNvCxnSpPr>
          <p:nvPr/>
        </p:nvCxnSpPr>
        <p:spPr>
          <a:xfrm>
            <a:off x="9884633" y="4712520"/>
            <a:ext cx="613163" cy="37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A0C22911-0B26-A84F-B79A-A56F857D0FD1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>
            <a:off x="9884634" y="4059159"/>
            <a:ext cx="613162" cy="657102"/>
          </a:xfrm>
          <a:prstGeom prst="bentConnector3">
            <a:avLst>
              <a:gd name="adj1" fmla="val 416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25365503-52E9-304D-AF85-C2DBDA80B10C}"/>
              </a:ext>
            </a:extLst>
          </p:cNvPr>
          <p:cNvCxnSpPr>
            <a:stCxn id="37" idx="2"/>
            <a:endCxn id="36" idx="2"/>
          </p:cNvCxnSpPr>
          <p:nvPr/>
        </p:nvCxnSpPr>
        <p:spPr>
          <a:xfrm rot="5400000" flipH="1">
            <a:off x="8814364" y="2448243"/>
            <a:ext cx="659270" cy="4188867"/>
          </a:xfrm>
          <a:prstGeom prst="bentConnector3">
            <a:avLst>
              <a:gd name="adj1" fmla="val -2819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7B1E44A-7171-F04D-9102-AEEE32D8AAB5}"/>
              </a:ext>
            </a:extLst>
          </p:cNvPr>
          <p:cNvCxnSpPr>
            <a:endCxn id="31" idx="2"/>
          </p:cNvCxnSpPr>
          <p:nvPr/>
        </p:nvCxnSpPr>
        <p:spPr>
          <a:xfrm flipV="1">
            <a:off x="9143998" y="4868570"/>
            <a:ext cx="0" cy="3361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42C874B-1EAC-354C-8B79-4849C0A2E568}"/>
              </a:ext>
            </a:extLst>
          </p:cNvPr>
          <p:cNvCxnSpPr>
            <a:stCxn id="39" idx="0"/>
            <a:endCxn id="34" idx="2"/>
          </p:cNvCxnSpPr>
          <p:nvPr/>
        </p:nvCxnSpPr>
        <p:spPr>
          <a:xfrm flipV="1">
            <a:off x="11238432" y="3443081"/>
            <a:ext cx="1" cy="4644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71F0B5AF-60E2-654F-8D41-ED7C7E3C3929}"/>
              </a:ext>
            </a:extLst>
          </p:cNvPr>
          <p:cNvCxnSpPr>
            <a:cxnSpLocks/>
            <a:stCxn id="28" idx="3"/>
            <a:endCxn id="39" idx="2"/>
          </p:cNvCxnSpPr>
          <p:nvPr/>
        </p:nvCxnSpPr>
        <p:spPr>
          <a:xfrm flipH="1" flipV="1">
            <a:off x="11238432" y="4219652"/>
            <a:ext cx="740635" cy="1141128"/>
          </a:xfrm>
          <a:prstGeom prst="bentConnector4">
            <a:avLst>
              <a:gd name="adj1" fmla="val -10096"/>
              <a:gd name="adj2" fmla="val 823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20E1EFCA-FCE3-EA4A-9B7E-58CB0A78FE79}"/>
              </a:ext>
            </a:extLst>
          </p:cNvPr>
          <p:cNvCxnSpPr>
            <a:stCxn id="33" idx="0"/>
            <a:endCxn id="39" idx="1"/>
          </p:cNvCxnSpPr>
          <p:nvPr/>
        </p:nvCxnSpPr>
        <p:spPr>
          <a:xfrm rot="16200000" flipH="1">
            <a:off x="9740650" y="3306457"/>
            <a:ext cx="160493" cy="1353797"/>
          </a:xfrm>
          <a:prstGeom prst="bentConnector4">
            <a:avLst>
              <a:gd name="adj1" fmla="val -89189"/>
              <a:gd name="adj2" fmla="val 8114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6FA35CF-1240-164F-BAA1-878A187917EC}"/>
              </a:ext>
            </a:extLst>
          </p:cNvPr>
          <p:cNvSpPr txBox="1"/>
          <p:nvPr/>
        </p:nvSpPr>
        <p:spPr>
          <a:xfrm>
            <a:off x="7000788" y="5054327"/>
            <a:ext cx="898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/path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119480C-5A20-9B4D-B4A0-717E8C3E082C}"/>
              </a:ext>
            </a:extLst>
          </p:cNvPr>
          <p:cNvSpPr txBox="1"/>
          <p:nvPr/>
        </p:nvSpPr>
        <p:spPr>
          <a:xfrm>
            <a:off x="7647770" y="3627188"/>
            <a:ext cx="898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/velocity</a:t>
            </a:r>
          </a:p>
          <a:p>
            <a:pPr algn="ctr"/>
            <a:r>
              <a:rPr lang="en-US" sz="1100" b="1" dirty="0"/>
              <a:t>/pose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80551D3-EDA2-A940-80FA-832281BFB311}"/>
              </a:ext>
            </a:extLst>
          </p:cNvPr>
          <p:cNvSpPr txBox="1"/>
          <p:nvPr/>
        </p:nvSpPr>
        <p:spPr>
          <a:xfrm>
            <a:off x="9763934" y="5129935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/depth</a:t>
            </a:r>
          </a:p>
          <a:p>
            <a:pPr algn="ctr"/>
            <a:r>
              <a:rPr lang="en-US" sz="1200" b="1" dirty="0"/>
              <a:t>/rgb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64675C-6BB3-0040-8DD6-D8FFDF046C20}"/>
              </a:ext>
            </a:extLst>
          </p:cNvPr>
          <p:cNvSpPr txBox="1"/>
          <p:nvPr/>
        </p:nvSpPr>
        <p:spPr>
          <a:xfrm>
            <a:off x="11149411" y="5606561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/power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C52E26E-26FE-ED43-8227-A0EAE13D03CD}"/>
              </a:ext>
            </a:extLst>
          </p:cNvPr>
          <p:cNvSpPr txBox="1"/>
          <p:nvPr/>
        </p:nvSpPr>
        <p:spPr>
          <a:xfrm>
            <a:off x="6998651" y="2440386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/battery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9D2A529A-F777-5F4E-8048-B05AF22387BC}"/>
              </a:ext>
            </a:extLst>
          </p:cNvPr>
          <p:cNvSpPr/>
          <p:nvPr/>
        </p:nvSpPr>
        <p:spPr>
          <a:xfrm>
            <a:off x="8127763" y="1935947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Remote PC</a:t>
            </a:r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F7BDC1FE-DD61-7242-A2B6-FF2C47B882E1}"/>
              </a:ext>
            </a:extLst>
          </p:cNvPr>
          <p:cNvCxnSpPr>
            <a:cxnSpLocks/>
            <a:endCxn id="59" idx="2"/>
          </p:cNvCxnSpPr>
          <p:nvPr/>
        </p:nvCxnSpPr>
        <p:spPr>
          <a:xfrm rot="16200000" flipV="1">
            <a:off x="9658627" y="1551175"/>
            <a:ext cx="826611" cy="2333002"/>
          </a:xfrm>
          <a:prstGeom prst="bentConnector3">
            <a:avLst>
              <a:gd name="adj1" fmla="val 572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phic 60">
            <a:extLst>
              <a:ext uri="{FF2B5EF4-FFF2-40B4-BE49-F238E27FC236}">
                <a16:creationId xmlns:a16="http://schemas.microsoft.com/office/drawing/2014/main" id="{51CD7C8A-594E-2041-8781-7C3F562E69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9213" b="26826"/>
          <a:stretch/>
        </p:blipFill>
        <p:spPr>
          <a:xfrm>
            <a:off x="8542613" y="1290727"/>
            <a:ext cx="725636" cy="580160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id="{960206BE-F8C6-3B48-B9E7-01F228057D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1423" y="6047903"/>
            <a:ext cx="766420" cy="429195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6FB96CA9-FB63-C949-BA60-6B92BD020898}"/>
              </a:ext>
            </a:extLst>
          </p:cNvPr>
          <p:cNvSpPr/>
          <p:nvPr/>
        </p:nvSpPr>
        <p:spPr>
          <a:xfrm>
            <a:off x="10971906" y="1253192"/>
            <a:ext cx="1443002" cy="963169"/>
          </a:xfrm>
          <a:prstGeom prst="rect">
            <a:avLst/>
          </a:prstGeom>
          <a:noFill/>
          <a:ln w="285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Hardware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Node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Package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Topic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D728293F-7BE3-614C-BA1D-3D8C2A96E21E}"/>
              </a:ext>
            </a:extLst>
          </p:cNvPr>
          <p:cNvSpPr/>
          <p:nvPr/>
        </p:nvSpPr>
        <p:spPr>
          <a:xfrm>
            <a:off x="10574344" y="1370763"/>
            <a:ext cx="397562" cy="8613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B999CF9-F7BD-4E4F-9385-6421F319923A}"/>
              </a:ext>
            </a:extLst>
          </p:cNvPr>
          <p:cNvSpPr/>
          <p:nvPr/>
        </p:nvSpPr>
        <p:spPr>
          <a:xfrm>
            <a:off x="10574344" y="1550294"/>
            <a:ext cx="397562" cy="844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5AECE779-B127-BC42-9E59-C8E49F9DCD78}"/>
              </a:ext>
            </a:extLst>
          </p:cNvPr>
          <p:cNvSpPr/>
          <p:nvPr/>
        </p:nvSpPr>
        <p:spPr>
          <a:xfrm>
            <a:off x="10569839" y="1699759"/>
            <a:ext cx="427024" cy="10053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5FDE493-6980-6140-BA06-D2CE3B324F67}"/>
              </a:ext>
            </a:extLst>
          </p:cNvPr>
          <p:cNvCxnSpPr>
            <a:cxnSpLocks/>
          </p:cNvCxnSpPr>
          <p:nvPr/>
        </p:nvCxnSpPr>
        <p:spPr>
          <a:xfrm>
            <a:off x="10569839" y="1921803"/>
            <a:ext cx="43162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4DBF582-07C3-8C43-BDDD-B021C9CFD2C2}"/>
              </a:ext>
            </a:extLst>
          </p:cNvPr>
          <p:cNvCxnSpPr>
            <a:cxnSpLocks/>
          </p:cNvCxnSpPr>
          <p:nvPr/>
        </p:nvCxnSpPr>
        <p:spPr>
          <a:xfrm flipH="1">
            <a:off x="10569839" y="2097156"/>
            <a:ext cx="437709" cy="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>
            <a:extLst>
              <a:ext uri="{FF2B5EF4-FFF2-40B4-BE49-F238E27FC236}">
                <a16:creationId xmlns:a16="http://schemas.microsoft.com/office/drawing/2014/main" id="{948BEA43-0340-C346-98D5-2C7316AAC92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23115"/>
          <a:stretch/>
        </p:blipFill>
        <p:spPr>
          <a:xfrm>
            <a:off x="2800350" y="4819981"/>
            <a:ext cx="495300" cy="468691"/>
          </a:xfrm>
          <a:prstGeom prst="rect">
            <a:avLst/>
          </a:prstGeom>
        </p:spPr>
      </p:pic>
      <p:pic>
        <p:nvPicPr>
          <p:cNvPr id="69" name="Graphic 68">
            <a:extLst>
              <a:ext uri="{FF2B5EF4-FFF2-40B4-BE49-F238E27FC236}">
                <a16:creationId xmlns:a16="http://schemas.microsoft.com/office/drawing/2014/main" id="{C60CC3F4-5A1A-5D4F-8B7B-60982E1971D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b="19337"/>
          <a:stretch/>
        </p:blipFill>
        <p:spPr>
          <a:xfrm>
            <a:off x="1493601" y="6041450"/>
            <a:ext cx="199771" cy="37654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05182F5-55D1-6D42-9FEC-9AE7CC38AC4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b="18920"/>
          <a:stretch/>
        </p:blipFill>
        <p:spPr>
          <a:xfrm>
            <a:off x="2807818" y="6047133"/>
            <a:ext cx="525900" cy="387973"/>
          </a:xfrm>
          <a:prstGeom prst="rect">
            <a:avLst/>
          </a:prstGeom>
        </p:spPr>
      </p:pic>
      <p:pic>
        <p:nvPicPr>
          <p:cNvPr id="70" name="Graphic 69">
            <a:extLst>
              <a:ext uri="{FF2B5EF4-FFF2-40B4-BE49-F238E27FC236}">
                <a16:creationId xmlns:a16="http://schemas.microsoft.com/office/drawing/2014/main" id="{3FAFF38A-4E9E-E14E-8DFD-6CEB8E7BC199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 b="22346"/>
          <a:stretch/>
        </p:blipFill>
        <p:spPr>
          <a:xfrm>
            <a:off x="4448164" y="5984609"/>
            <a:ext cx="527841" cy="50826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BF2A6E2-43E0-8949-AF59-22013F4F9454}"/>
              </a:ext>
            </a:extLst>
          </p:cNvPr>
          <p:cNvCxnSpPr>
            <a:cxnSpLocks/>
          </p:cNvCxnSpPr>
          <p:nvPr/>
        </p:nvCxnSpPr>
        <p:spPr>
          <a:xfrm>
            <a:off x="2971988" y="5368621"/>
            <a:ext cx="0" cy="664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7092701-5EFC-4F46-A0E5-3B1838F6C7B2}"/>
              </a:ext>
            </a:extLst>
          </p:cNvPr>
          <p:cNvCxnSpPr>
            <a:cxnSpLocks/>
          </p:cNvCxnSpPr>
          <p:nvPr/>
        </p:nvCxnSpPr>
        <p:spPr>
          <a:xfrm flipV="1">
            <a:off x="3115840" y="5331326"/>
            <a:ext cx="0" cy="724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22EB3B9F-A1F7-334C-8190-D1BD590CF160}"/>
              </a:ext>
            </a:extLst>
          </p:cNvPr>
          <p:cNvCxnSpPr>
            <a:cxnSpLocks/>
          </p:cNvCxnSpPr>
          <p:nvPr/>
        </p:nvCxnSpPr>
        <p:spPr>
          <a:xfrm flipH="1">
            <a:off x="1590113" y="5212571"/>
            <a:ext cx="1093266" cy="779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290C259-D6F0-FE42-AFB4-B49B57D6E06F}"/>
              </a:ext>
            </a:extLst>
          </p:cNvPr>
          <p:cNvCxnSpPr>
            <a:cxnSpLocks/>
          </p:cNvCxnSpPr>
          <p:nvPr/>
        </p:nvCxnSpPr>
        <p:spPr>
          <a:xfrm flipV="1">
            <a:off x="1742515" y="5288673"/>
            <a:ext cx="1057835" cy="759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E91859B-A50E-5241-9676-D471FA6A5C60}"/>
              </a:ext>
            </a:extLst>
          </p:cNvPr>
          <p:cNvCxnSpPr>
            <a:cxnSpLocks/>
          </p:cNvCxnSpPr>
          <p:nvPr/>
        </p:nvCxnSpPr>
        <p:spPr>
          <a:xfrm>
            <a:off x="3287479" y="5288672"/>
            <a:ext cx="1174286" cy="752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E6960B0C-4415-824A-B1A6-640228CBE182}"/>
              </a:ext>
            </a:extLst>
          </p:cNvPr>
          <p:cNvCxnSpPr>
            <a:cxnSpLocks/>
          </p:cNvCxnSpPr>
          <p:nvPr/>
        </p:nvCxnSpPr>
        <p:spPr>
          <a:xfrm flipH="1" flipV="1">
            <a:off x="3333718" y="5163098"/>
            <a:ext cx="1194234" cy="772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9B8638C-9516-0942-A86F-EFF60E6D3B8D}"/>
              </a:ext>
            </a:extLst>
          </p:cNvPr>
          <p:cNvSpPr txBox="1"/>
          <p:nvPr/>
        </p:nvSpPr>
        <p:spPr>
          <a:xfrm rot="19492238">
            <a:off x="915889" y="5705083"/>
            <a:ext cx="1358781" cy="2308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Weather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8670598-A293-5F42-9BA2-604A62ADCDB6}"/>
              </a:ext>
            </a:extLst>
          </p:cNvPr>
          <p:cNvSpPr txBox="1"/>
          <p:nvPr/>
        </p:nvSpPr>
        <p:spPr>
          <a:xfrm rot="19492238">
            <a:off x="1252686" y="5917220"/>
            <a:ext cx="1358781" cy="2308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Location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C260635-4AB0-094D-9395-31631D079DF6}"/>
              </a:ext>
            </a:extLst>
          </p:cNvPr>
          <p:cNvSpPr txBox="1"/>
          <p:nvPr/>
        </p:nvSpPr>
        <p:spPr>
          <a:xfrm>
            <a:off x="2018042" y="5776126"/>
            <a:ext cx="1358781" cy="2308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Weather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CE4EA4F4-B6F6-4E47-8D6A-E258DEB93902}"/>
              </a:ext>
            </a:extLst>
          </p:cNvPr>
          <p:cNvSpPr txBox="1"/>
          <p:nvPr/>
        </p:nvSpPr>
        <p:spPr>
          <a:xfrm>
            <a:off x="2688861" y="5771391"/>
            <a:ext cx="1358781" cy="2308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Location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F46DBE6-6DB3-9C4C-8871-D047424C44E7}"/>
              </a:ext>
            </a:extLst>
          </p:cNvPr>
          <p:cNvSpPr txBox="1"/>
          <p:nvPr/>
        </p:nvSpPr>
        <p:spPr>
          <a:xfrm rot="1924875">
            <a:off x="3469802" y="5852920"/>
            <a:ext cx="1358781" cy="2308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Weather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D90F13-803E-C841-8852-CFD6C432AF8C}"/>
              </a:ext>
            </a:extLst>
          </p:cNvPr>
          <p:cNvSpPr txBox="1"/>
          <p:nvPr/>
        </p:nvSpPr>
        <p:spPr>
          <a:xfrm rot="1978593">
            <a:off x="3797022" y="5659729"/>
            <a:ext cx="1358781" cy="2308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Location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F2BD0C8-38DA-E14D-94C3-603DCECA417C}"/>
              </a:ext>
            </a:extLst>
          </p:cNvPr>
          <p:cNvSpPr/>
          <p:nvPr/>
        </p:nvSpPr>
        <p:spPr>
          <a:xfrm>
            <a:off x="1880429" y="5472643"/>
            <a:ext cx="2280493" cy="2180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Weather Service: </a:t>
            </a:r>
            <a:r>
              <a:rPr lang="en-US" sz="1100" dirty="0">
                <a:latin typeface="Courier" pitchFamily="2" charset="0"/>
              </a:rPr>
              <a:t>http://...</a:t>
            </a:r>
            <a:endParaRPr lang="en-US" sz="1200" dirty="0">
              <a:latin typeface="Courier" pitchFamily="2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CE32745-67D5-CB4E-9A86-810E238FF241}"/>
              </a:ext>
            </a:extLst>
          </p:cNvPr>
          <p:cNvSpPr/>
          <p:nvPr/>
        </p:nvSpPr>
        <p:spPr>
          <a:xfrm>
            <a:off x="811850" y="4636810"/>
            <a:ext cx="4707667" cy="1921122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A589838-89BC-7245-9240-0F3870FD35C9}"/>
              </a:ext>
            </a:extLst>
          </p:cNvPr>
          <p:cNvSpPr txBox="1"/>
          <p:nvPr/>
        </p:nvSpPr>
        <p:spPr>
          <a:xfrm>
            <a:off x="4264497" y="4639928"/>
            <a:ext cx="13429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Source: Robotics Backend</a:t>
            </a:r>
          </a:p>
        </p:txBody>
      </p:sp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6C7B5CE7-5A51-3E6D-5B6D-1E3A76299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78542"/>
            <a:ext cx="5674641" cy="32932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Pair of messages between nodes; one for request and other for reply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Request/Reply Model: one-to-one synchronous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for computations and quick actions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Command-line tool to display information:  </a:t>
            </a:r>
          </a:p>
          <a:p>
            <a:r>
              <a:rPr lang="en-US" dirty="0"/>
              <a:t>     </a:t>
            </a:r>
          </a:p>
          <a:p>
            <a:pPr algn="ctr"/>
            <a:r>
              <a:rPr lang="en-US" sz="1400" strike="sngStrike" dirty="0" err="1">
                <a:latin typeface="Courier" pitchFamily="2" charset="0"/>
              </a:rPr>
              <a:t>rosservice</a:t>
            </a:r>
            <a:r>
              <a:rPr lang="en-US" sz="1400" dirty="0">
                <a:latin typeface="Courier" pitchFamily="2" charset="0"/>
              </a:rPr>
              <a:t> ros2 service &lt;argument&gt;</a:t>
            </a:r>
          </a:p>
          <a:p>
            <a:pPr algn="ctr"/>
            <a:endParaRPr lang="en-US" sz="1400" b="1" u="sng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when a client-server architecture is required</a:t>
            </a:r>
          </a:p>
        </p:txBody>
      </p:sp>
    </p:spTree>
    <p:extLst>
      <p:ext uri="{BB962C8B-B14F-4D97-AF65-F5344CB8AC3E}">
        <p14:creationId xmlns:p14="http://schemas.microsoft.com/office/powerpoint/2010/main" val="2714774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768CD7-801B-094C-92AA-96CEB6E33978}"/>
              </a:ext>
            </a:extLst>
          </p:cNvPr>
          <p:cNvSpPr/>
          <p:nvPr/>
        </p:nvSpPr>
        <p:spPr>
          <a:xfrm>
            <a:off x="1821082" y="3476427"/>
            <a:ext cx="2384277" cy="52514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78542"/>
            <a:ext cx="5674641" cy="273921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 of data structure to communicate between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include arbitrarily nested structures and 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exchange a request or response as a </a:t>
            </a:r>
            <a:r>
              <a:rPr lang="en-US" b="1" u="sng" dirty="0"/>
              <a:t>Service</a:t>
            </a:r>
            <a:r>
              <a:rPr lang="en-US" dirty="0"/>
              <a:t> call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Command-line tool to display information:  </a:t>
            </a:r>
          </a:p>
          <a:p>
            <a:r>
              <a:rPr lang="en-US" dirty="0"/>
              <a:t>     </a:t>
            </a:r>
          </a:p>
          <a:p>
            <a:pPr algn="ctr"/>
            <a:r>
              <a:rPr lang="en-US" sz="1400" strike="sngStrike" dirty="0">
                <a:latin typeface="Courier" pitchFamily="2" charset="0"/>
              </a:rPr>
              <a:t>rosmsg  &lt;argument&gt;</a:t>
            </a:r>
          </a:p>
          <a:p>
            <a:pPr algn="ctr"/>
            <a:r>
              <a:rPr lang="en-US" sz="1400" dirty="0">
                <a:latin typeface="Courier" pitchFamily="2" charset="0"/>
              </a:rPr>
              <a:t>ros2 msg &lt;argument&gt;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MESSAGE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6096000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055E4D53-D45A-0F49-AF8B-EEBA111B59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0955"/>
          <a:stretch/>
        </p:blipFill>
        <p:spPr>
          <a:xfrm>
            <a:off x="6735627" y="1251958"/>
            <a:ext cx="627880" cy="620387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F1CD7C7-FCC3-164B-AC8F-BBB28FDEDB69}"/>
              </a:ext>
            </a:extLst>
          </p:cNvPr>
          <p:cNvSpPr/>
          <p:nvPr/>
        </p:nvSpPr>
        <p:spPr>
          <a:xfrm>
            <a:off x="10418035" y="6033460"/>
            <a:ext cx="1640792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RGB-D Camera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F7502BC-A623-5543-8E0B-4E9695161BEC}"/>
              </a:ext>
            </a:extLst>
          </p:cNvPr>
          <p:cNvSpPr/>
          <p:nvPr/>
        </p:nvSpPr>
        <p:spPr>
          <a:xfrm>
            <a:off x="6271900" y="1936621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D65FC0C-1F5B-6046-97E9-4BD04AE7D710}"/>
              </a:ext>
            </a:extLst>
          </p:cNvPr>
          <p:cNvSpPr/>
          <p:nvPr/>
        </p:nvSpPr>
        <p:spPr>
          <a:xfrm>
            <a:off x="6387266" y="3130981"/>
            <a:ext cx="1324598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Serial Comm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EAE4EA7-8E49-7243-9932-15B9D9F98A31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 flipH="1">
            <a:off x="7049565" y="2305044"/>
            <a:ext cx="3" cy="825937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0B111BD-DCB4-1947-9FCE-978129AC971B}"/>
              </a:ext>
            </a:extLst>
          </p:cNvPr>
          <p:cNvSpPr/>
          <p:nvPr/>
        </p:nvSpPr>
        <p:spPr>
          <a:xfrm>
            <a:off x="10497796" y="520473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Camera Nodes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76DB23E-EFBC-BD49-AAC7-C667FBEC134A}"/>
              </a:ext>
            </a:extLst>
          </p:cNvPr>
          <p:cNvCxnSpPr>
            <a:cxnSpLocks/>
            <a:stCxn id="28" idx="2"/>
            <a:endCxn id="20" idx="0"/>
          </p:cNvCxnSpPr>
          <p:nvPr/>
        </p:nvCxnSpPr>
        <p:spPr>
          <a:xfrm flipH="1">
            <a:off x="11238431" y="5516830"/>
            <a:ext cx="1" cy="51663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7BC9628-BD42-8D4A-A791-06DB8BF997DA}"/>
              </a:ext>
            </a:extLst>
          </p:cNvPr>
          <p:cNvSpPr/>
          <p:nvPr/>
        </p:nvSpPr>
        <p:spPr>
          <a:xfrm>
            <a:off x="8403362" y="521257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Object Tracking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AA81E1-B3FF-9C4E-95C7-6905AAE6B9BF}"/>
              </a:ext>
            </a:extLst>
          </p:cNvPr>
          <p:cNvSpPr/>
          <p:nvPr/>
        </p:nvSpPr>
        <p:spPr>
          <a:xfrm>
            <a:off x="8403362" y="455647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Path Correction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2341BB4-D8BB-8B4A-AABC-0A0AA9E7EE1A}"/>
              </a:ext>
            </a:extLst>
          </p:cNvPr>
          <p:cNvCxnSpPr>
            <a:cxnSpLocks/>
            <a:stCxn id="28" idx="1"/>
            <a:endCxn id="30" idx="3"/>
          </p:cNvCxnSpPr>
          <p:nvPr/>
        </p:nvCxnSpPr>
        <p:spPr>
          <a:xfrm flipH="1">
            <a:off x="9884633" y="5360780"/>
            <a:ext cx="613163" cy="78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D01FB57-F5A6-F844-B37C-B87FA0297F9E}"/>
              </a:ext>
            </a:extLst>
          </p:cNvPr>
          <p:cNvSpPr/>
          <p:nvPr/>
        </p:nvSpPr>
        <p:spPr>
          <a:xfrm>
            <a:off x="8403363" y="3903109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State/Odometry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6A5E66-07BF-2247-9F7B-D50CC081E15E}"/>
              </a:ext>
            </a:extLst>
          </p:cNvPr>
          <p:cNvSpPr/>
          <p:nvPr/>
        </p:nvSpPr>
        <p:spPr>
          <a:xfrm>
            <a:off x="10436196" y="3130981"/>
            <a:ext cx="1604473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Visualization (RViz)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C7C9401-6E41-4A4D-AECB-A66274C1DBC7}"/>
              </a:ext>
            </a:extLst>
          </p:cNvPr>
          <p:cNvSpPr/>
          <p:nvPr/>
        </p:nvSpPr>
        <p:spPr>
          <a:xfrm>
            <a:off x="6308929" y="390094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303A6B0-0CC7-484F-A2E6-E6321D934518}"/>
              </a:ext>
            </a:extLst>
          </p:cNvPr>
          <p:cNvSpPr/>
          <p:nvPr/>
        </p:nvSpPr>
        <p:spPr>
          <a:xfrm>
            <a:off x="10497796" y="456021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Motion Planning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F9F5CAA-5758-304F-A75C-DD459C6AB55D}"/>
              </a:ext>
            </a:extLst>
          </p:cNvPr>
          <p:cNvCxnSpPr>
            <a:cxnSpLocks/>
            <a:stCxn id="36" idx="3"/>
            <a:endCxn id="33" idx="1"/>
          </p:cNvCxnSpPr>
          <p:nvPr/>
        </p:nvCxnSpPr>
        <p:spPr>
          <a:xfrm>
            <a:off x="7790200" y="4056991"/>
            <a:ext cx="613163" cy="2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BD53D880-DAF4-4E4F-9093-66F5CD2D484B}"/>
              </a:ext>
            </a:extLst>
          </p:cNvPr>
          <p:cNvSpPr/>
          <p:nvPr/>
        </p:nvSpPr>
        <p:spPr>
          <a:xfrm>
            <a:off x="10497796" y="3907552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Markers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8D51D38-5758-9540-9E7D-DC5719D24A31}"/>
              </a:ext>
            </a:extLst>
          </p:cNvPr>
          <p:cNvSpPr/>
          <p:nvPr/>
        </p:nvSpPr>
        <p:spPr>
          <a:xfrm>
            <a:off x="6271900" y="2965391"/>
            <a:ext cx="3675406" cy="1392963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3D91218-D977-5A4B-84C6-4CC13D3D11D4}"/>
              </a:ext>
            </a:extLst>
          </p:cNvPr>
          <p:cNvSpPr/>
          <p:nvPr/>
        </p:nvSpPr>
        <p:spPr>
          <a:xfrm>
            <a:off x="10306228" y="2965391"/>
            <a:ext cx="1806360" cy="1390380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5F37E14-FE16-D040-A40F-CD1F35EC3F0B}"/>
              </a:ext>
            </a:extLst>
          </p:cNvPr>
          <p:cNvSpPr/>
          <p:nvPr/>
        </p:nvSpPr>
        <p:spPr>
          <a:xfrm>
            <a:off x="8281238" y="4462290"/>
            <a:ext cx="3831350" cy="516452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2F89B03-A948-6D44-9B4F-8F85E62D53C0}"/>
              </a:ext>
            </a:extLst>
          </p:cNvPr>
          <p:cNvSpPr/>
          <p:nvPr/>
        </p:nvSpPr>
        <p:spPr>
          <a:xfrm>
            <a:off x="8281238" y="5134790"/>
            <a:ext cx="3831350" cy="50879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B40B54A-7256-ED40-854A-9FD8113FA9D5}"/>
              </a:ext>
            </a:extLst>
          </p:cNvPr>
          <p:cNvCxnSpPr>
            <a:cxnSpLocks/>
            <a:stCxn id="26" idx="2"/>
            <a:endCxn id="36" idx="0"/>
          </p:cNvCxnSpPr>
          <p:nvPr/>
        </p:nvCxnSpPr>
        <p:spPr>
          <a:xfrm>
            <a:off x="7049565" y="3443081"/>
            <a:ext cx="0" cy="45786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08762DE-AE9B-C447-8E32-8CF498D27A6C}"/>
              </a:ext>
            </a:extLst>
          </p:cNvPr>
          <p:cNvCxnSpPr>
            <a:stCxn id="33" idx="2"/>
            <a:endCxn id="31" idx="0"/>
          </p:cNvCxnSpPr>
          <p:nvPr/>
        </p:nvCxnSpPr>
        <p:spPr>
          <a:xfrm flipH="1">
            <a:off x="9143998" y="4215209"/>
            <a:ext cx="1" cy="3412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4F1D1DF-9FD0-5D45-8DF0-2E94E557655C}"/>
              </a:ext>
            </a:extLst>
          </p:cNvPr>
          <p:cNvCxnSpPr>
            <a:cxnSpLocks/>
            <a:stCxn id="31" idx="3"/>
            <a:endCxn id="37" idx="1"/>
          </p:cNvCxnSpPr>
          <p:nvPr/>
        </p:nvCxnSpPr>
        <p:spPr>
          <a:xfrm>
            <a:off x="9884633" y="4712520"/>
            <a:ext cx="613163" cy="37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2AD469A0-F717-B949-B5B8-0286E10320C7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>
            <a:off x="9884634" y="4059159"/>
            <a:ext cx="613162" cy="657102"/>
          </a:xfrm>
          <a:prstGeom prst="bentConnector3">
            <a:avLst>
              <a:gd name="adj1" fmla="val 416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30097EF6-ED52-494E-848C-8DB5C4B35F92}"/>
              </a:ext>
            </a:extLst>
          </p:cNvPr>
          <p:cNvCxnSpPr>
            <a:stCxn id="37" idx="2"/>
            <a:endCxn id="36" idx="2"/>
          </p:cNvCxnSpPr>
          <p:nvPr/>
        </p:nvCxnSpPr>
        <p:spPr>
          <a:xfrm rot="5400000" flipH="1">
            <a:off x="8814364" y="2448243"/>
            <a:ext cx="659270" cy="4188867"/>
          </a:xfrm>
          <a:prstGeom prst="bentConnector3">
            <a:avLst>
              <a:gd name="adj1" fmla="val -2819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816453B-C42F-2840-9830-FA53B3F1F799}"/>
              </a:ext>
            </a:extLst>
          </p:cNvPr>
          <p:cNvCxnSpPr>
            <a:endCxn id="31" idx="2"/>
          </p:cNvCxnSpPr>
          <p:nvPr/>
        </p:nvCxnSpPr>
        <p:spPr>
          <a:xfrm flipV="1">
            <a:off x="9143998" y="4868570"/>
            <a:ext cx="0" cy="3361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7C18F7B-4886-A848-91DE-1A834A4348C3}"/>
              </a:ext>
            </a:extLst>
          </p:cNvPr>
          <p:cNvCxnSpPr>
            <a:stCxn id="39" idx="0"/>
            <a:endCxn id="34" idx="2"/>
          </p:cNvCxnSpPr>
          <p:nvPr/>
        </p:nvCxnSpPr>
        <p:spPr>
          <a:xfrm flipV="1">
            <a:off x="11238432" y="3443081"/>
            <a:ext cx="1" cy="4644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7C35E65A-4807-CF40-AD2D-8FACBE344E7C}"/>
              </a:ext>
            </a:extLst>
          </p:cNvPr>
          <p:cNvCxnSpPr>
            <a:cxnSpLocks/>
            <a:stCxn id="28" idx="3"/>
            <a:endCxn id="39" idx="2"/>
          </p:cNvCxnSpPr>
          <p:nvPr/>
        </p:nvCxnSpPr>
        <p:spPr>
          <a:xfrm flipH="1" flipV="1">
            <a:off x="11238432" y="4219652"/>
            <a:ext cx="740635" cy="1141128"/>
          </a:xfrm>
          <a:prstGeom prst="bentConnector4">
            <a:avLst>
              <a:gd name="adj1" fmla="val -10096"/>
              <a:gd name="adj2" fmla="val 823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A00B404E-6B67-3349-8EB3-088BE12280CF}"/>
              </a:ext>
            </a:extLst>
          </p:cNvPr>
          <p:cNvCxnSpPr>
            <a:stCxn id="33" idx="0"/>
            <a:endCxn id="39" idx="1"/>
          </p:cNvCxnSpPr>
          <p:nvPr/>
        </p:nvCxnSpPr>
        <p:spPr>
          <a:xfrm rot="16200000" flipH="1">
            <a:off x="9740650" y="3306457"/>
            <a:ext cx="160493" cy="1353797"/>
          </a:xfrm>
          <a:prstGeom prst="bentConnector4">
            <a:avLst>
              <a:gd name="adj1" fmla="val -89189"/>
              <a:gd name="adj2" fmla="val 8114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45241D6E-0963-204C-9577-D3B1A6A0A271}"/>
              </a:ext>
            </a:extLst>
          </p:cNvPr>
          <p:cNvSpPr txBox="1"/>
          <p:nvPr/>
        </p:nvSpPr>
        <p:spPr>
          <a:xfrm>
            <a:off x="7000788" y="5054327"/>
            <a:ext cx="898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/path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EBA1250-5C13-4742-8E0A-43EF70FF8FF1}"/>
              </a:ext>
            </a:extLst>
          </p:cNvPr>
          <p:cNvSpPr txBox="1"/>
          <p:nvPr/>
        </p:nvSpPr>
        <p:spPr>
          <a:xfrm>
            <a:off x="7647770" y="3627188"/>
            <a:ext cx="898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/velocity</a:t>
            </a:r>
          </a:p>
          <a:p>
            <a:pPr algn="ctr"/>
            <a:r>
              <a:rPr lang="en-US" sz="1100" b="1" dirty="0"/>
              <a:t>/pose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6ACF861-D4C0-9849-8403-CCAE44B5BAA7}"/>
              </a:ext>
            </a:extLst>
          </p:cNvPr>
          <p:cNvSpPr txBox="1"/>
          <p:nvPr/>
        </p:nvSpPr>
        <p:spPr>
          <a:xfrm>
            <a:off x="9763934" y="5129935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/depth</a:t>
            </a:r>
          </a:p>
          <a:p>
            <a:pPr algn="ctr"/>
            <a:r>
              <a:rPr lang="en-US" sz="1200" b="1" dirty="0"/>
              <a:t>/rgb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6E0B3EB-C5D9-4E48-A4EA-CC8912860378}"/>
              </a:ext>
            </a:extLst>
          </p:cNvPr>
          <p:cNvSpPr txBox="1"/>
          <p:nvPr/>
        </p:nvSpPr>
        <p:spPr>
          <a:xfrm>
            <a:off x="11149411" y="5606561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/power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396BD6F-4AA9-4547-A979-B31E0CAA2496}"/>
              </a:ext>
            </a:extLst>
          </p:cNvPr>
          <p:cNvSpPr txBox="1"/>
          <p:nvPr/>
        </p:nvSpPr>
        <p:spPr>
          <a:xfrm>
            <a:off x="6998651" y="2440386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/battery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3C6F20B-45DF-DD48-9C6B-C516E3301CB3}"/>
              </a:ext>
            </a:extLst>
          </p:cNvPr>
          <p:cNvSpPr txBox="1"/>
          <p:nvPr/>
        </p:nvSpPr>
        <p:spPr>
          <a:xfrm>
            <a:off x="6181200" y="5782921"/>
            <a:ext cx="3148216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/velocity -&gt; geometry_msgs/Twist </a:t>
            </a:r>
            <a:r>
              <a:rPr lang="en-US" sz="1100" dirty="0"/>
              <a:t>is a message to express velocity commands: </a:t>
            </a:r>
          </a:p>
          <a:p>
            <a:r>
              <a:rPr lang="en-US" sz="1100" dirty="0"/>
              <a:t>Vector3 linear;  (Vector3: {x,y,z})</a:t>
            </a:r>
          </a:p>
          <a:p>
            <a:r>
              <a:rPr lang="en-US" sz="1100" dirty="0"/>
              <a:t>Vector3 angular</a:t>
            </a:r>
            <a:endParaRPr lang="en-US" sz="1100" b="1" dirty="0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C68E83C9-438F-BA41-BD18-565D5B7FC2A7}"/>
              </a:ext>
            </a:extLst>
          </p:cNvPr>
          <p:cNvSpPr/>
          <p:nvPr/>
        </p:nvSpPr>
        <p:spPr>
          <a:xfrm>
            <a:off x="8127763" y="1935947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Remote PC</a:t>
            </a:r>
          </a:p>
        </p:txBody>
      </p: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B4C954F-F32D-1E4D-B762-10AAF294C578}"/>
              </a:ext>
            </a:extLst>
          </p:cNvPr>
          <p:cNvCxnSpPr>
            <a:cxnSpLocks/>
            <a:endCxn id="63" idx="2"/>
          </p:cNvCxnSpPr>
          <p:nvPr/>
        </p:nvCxnSpPr>
        <p:spPr>
          <a:xfrm rot="16200000" flipV="1">
            <a:off x="9658627" y="1551175"/>
            <a:ext cx="826611" cy="2333002"/>
          </a:xfrm>
          <a:prstGeom prst="bentConnector3">
            <a:avLst>
              <a:gd name="adj1" fmla="val 572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Graphic 64">
            <a:extLst>
              <a:ext uri="{FF2B5EF4-FFF2-40B4-BE49-F238E27FC236}">
                <a16:creationId xmlns:a16="http://schemas.microsoft.com/office/drawing/2014/main" id="{EB72DBAA-0479-CC4D-B1CB-B72FEA14DE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9213" b="26826"/>
          <a:stretch/>
        </p:blipFill>
        <p:spPr>
          <a:xfrm>
            <a:off x="8542613" y="1290727"/>
            <a:ext cx="725636" cy="580160"/>
          </a:xfrm>
          <a:prstGeom prst="rect">
            <a:avLst/>
          </a:prstGeom>
        </p:spPr>
      </p:pic>
      <p:pic>
        <p:nvPicPr>
          <p:cNvPr id="66" name="Graphic 65">
            <a:extLst>
              <a:ext uri="{FF2B5EF4-FFF2-40B4-BE49-F238E27FC236}">
                <a16:creationId xmlns:a16="http://schemas.microsoft.com/office/drawing/2014/main" id="{B2ADB458-C7A6-1A40-B857-E6037DAAAA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1423" y="6047903"/>
            <a:ext cx="766420" cy="429195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90D2A794-A913-9746-B991-F4FBADE81DED}"/>
              </a:ext>
            </a:extLst>
          </p:cNvPr>
          <p:cNvSpPr/>
          <p:nvPr/>
        </p:nvSpPr>
        <p:spPr>
          <a:xfrm>
            <a:off x="10971906" y="1253192"/>
            <a:ext cx="1443002" cy="963169"/>
          </a:xfrm>
          <a:prstGeom prst="rect">
            <a:avLst/>
          </a:prstGeom>
          <a:noFill/>
          <a:ln w="285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Hardware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Node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Package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Topic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76B7FABA-B8B3-4D47-BA9A-AD20082728A0}"/>
              </a:ext>
            </a:extLst>
          </p:cNvPr>
          <p:cNvSpPr/>
          <p:nvPr/>
        </p:nvSpPr>
        <p:spPr>
          <a:xfrm>
            <a:off x="10574344" y="1370763"/>
            <a:ext cx="397562" cy="8613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0599EAA-8A67-2646-8185-807D69BCF607}"/>
              </a:ext>
            </a:extLst>
          </p:cNvPr>
          <p:cNvSpPr/>
          <p:nvPr/>
        </p:nvSpPr>
        <p:spPr>
          <a:xfrm>
            <a:off x="10574344" y="1550294"/>
            <a:ext cx="397562" cy="844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C9F1B23-A835-9748-9A20-6F6945EA231B}"/>
              </a:ext>
            </a:extLst>
          </p:cNvPr>
          <p:cNvSpPr/>
          <p:nvPr/>
        </p:nvSpPr>
        <p:spPr>
          <a:xfrm>
            <a:off x="10569839" y="1699759"/>
            <a:ext cx="427024" cy="10053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F5277F0-3C51-1544-8B03-92E8AD6B5C4C}"/>
              </a:ext>
            </a:extLst>
          </p:cNvPr>
          <p:cNvCxnSpPr>
            <a:cxnSpLocks/>
          </p:cNvCxnSpPr>
          <p:nvPr/>
        </p:nvCxnSpPr>
        <p:spPr>
          <a:xfrm>
            <a:off x="10569839" y="1921803"/>
            <a:ext cx="43162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6A6493B-50EA-E645-A295-170BD371EB64}"/>
              </a:ext>
            </a:extLst>
          </p:cNvPr>
          <p:cNvCxnSpPr>
            <a:cxnSpLocks/>
          </p:cNvCxnSpPr>
          <p:nvPr/>
        </p:nvCxnSpPr>
        <p:spPr>
          <a:xfrm flipH="1">
            <a:off x="10569839" y="2097156"/>
            <a:ext cx="437709" cy="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2B8DB083-29E6-936C-D430-28DD30F2D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826882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768CD7-801B-094C-92AA-96CEB6E33978}"/>
              </a:ext>
            </a:extLst>
          </p:cNvPr>
          <p:cNvSpPr/>
          <p:nvPr/>
        </p:nvSpPr>
        <p:spPr>
          <a:xfrm>
            <a:off x="2007185" y="3523848"/>
            <a:ext cx="2024772" cy="2734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78542"/>
            <a:ext cx="5674641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connection and transmission of messages for all the nodes in the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Tracks publishers and subscribers to all topics and services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Command-line tool to initialise: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algn="ctr"/>
            <a:r>
              <a:rPr lang="en-US" sz="1800" strike="sngStrike" dirty="0" err="1">
                <a:latin typeface="Courier" pitchFamily="2" charset="0"/>
              </a:rPr>
              <a:t>roscore</a:t>
            </a:r>
            <a:endParaRPr lang="en-US" sz="1800" strike="sngStrike" dirty="0">
              <a:latin typeface="Courier" pitchFamily="2" charset="0"/>
            </a:endParaRP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initialization required in ROS2 if a node is active</a:t>
            </a:r>
          </a:p>
          <a:p>
            <a:r>
              <a:rPr lang="en-US" dirty="0"/>
              <a:t>   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ROS1 MASTER / ROS2 DISCOVERY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6096000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23802FB2-6C33-FF49-86B5-6BAC5CA2A4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0955"/>
          <a:stretch/>
        </p:blipFill>
        <p:spPr>
          <a:xfrm>
            <a:off x="6735627" y="1251958"/>
            <a:ext cx="627880" cy="620387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26C3251-B700-3C4C-B5CD-0A42E7033471}"/>
              </a:ext>
            </a:extLst>
          </p:cNvPr>
          <p:cNvSpPr/>
          <p:nvPr/>
        </p:nvSpPr>
        <p:spPr>
          <a:xfrm>
            <a:off x="10418035" y="6033460"/>
            <a:ext cx="1640792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RGB-D Camera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75F3C09A-4EAC-A042-BBEE-5D16330180D1}"/>
              </a:ext>
            </a:extLst>
          </p:cNvPr>
          <p:cNvSpPr/>
          <p:nvPr/>
        </p:nvSpPr>
        <p:spPr>
          <a:xfrm>
            <a:off x="6271900" y="1936621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24ECA57-A15D-2343-A3AC-5EC3FDB7551E}"/>
              </a:ext>
            </a:extLst>
          </p:cNvPr>
          <p:cNvSpPr/>
          <p:nvPr/>
        </p:nvSpPr>
        <p:spPr>
          <a:xfrm>
            <a:off x="6387266" y="3130981"/>
            <a:ext cx="1324598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Serial Comm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C6F0490-74D1-3149-9023-938EAE5576F2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 flipH="1">
            <a:off x="7049565" y="2305044"/>
            <a:ext cx="3" cy="825937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D329195A-7618-CC42-A778-F0C820878B07}"/>
              </a:ext>
            </a:extLst>
          </p:cNvPr>
          <p:cNvSpPr/>
          <p:nvPr/>
        </p:nvSpPr>
        <p:spPr>
          <a:xfrm>
            <a:off x="10497796" y="520473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Camera Nodes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DFE91EB-BD4D-0D42-AA6E-B80B231643CF}"/>
              </a:ext>
            </a:extLst>
          </p:cNvPr>
          <p:cNvCxnSpPr>
            <a:cxnSpLocks/>
            <a:stCxn id="28" idx="2"/>
            <a:endCxn id="20" idx="0"/>
          </p:cNvCxnSpPr>
          <p:nvPr/>
        </p:nvCxnSpPr>
        <p:spPr>
          <a:xfrm flipH="1">
            <a:off x="11238431" y="5516830"/>
            <a:ext cx="1" cy="51663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42BD13CA-A770-4B47-A621-313EFBF3F461}"/>
              </a:ext>
            </a:extLst>
          </p:cNvPr>
          <p:cNvSpPr/>
          <p:nvPr/>
        </p:nvSpPr>
        <p:spPr>
          <a:xfrm>
            <a:off x="8403362" y="521257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Object Tracking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378F41-9CB7-C546-92D7-1EED0995232F}"/>
              </a:ext>
            </a:extLst>
          </p:cNvPr>
          <p:cNvSpPr/>
          <p:nvPr/>
        </p:nvSpPr>
        <p:spPr>
          <a:xfrm>
            <a:off x="8403362" y="455647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Path Correction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4CCE1E-372C-6941-84FB-B92DBCAC9194}"/>
              </a:ext>
            </a:extLst>
          </p:cNvPr>
          <p:cNvCxnSpPr>
            <a:cxnSpLocks/>
            <a:stCxn id="28" idx="1"/>
            <a:endCxn id="30" idx="3"/>
          </p:cNvCxnSpPr>
          <p:nvPr/>
        </p:nvCxnSpPr>
        <p:spPr>
          <a:xfrm flipH="1">
            <a:off x="9884633" y="5360780"/>
            <a:ext cx="613163" cy="78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B817F328-AC87-444D-AE59-AF363BB3C6E1}"/>
              </a:ext>
            </a:extLst>
          </p:cNvPr>
          <p:cNvSpPr/>
          <p:nvPr/>
        </p:nvSpPr>
        <p:spPr>
          <a:xfrm>
            <a:off x="8403363" y="3903109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State/Odometry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C6A72C9-5890-474B-943F-F5BC3E0DFFC9}"/>
              </a:ext>
            </a:extLst>
          </p:cNvPr>
          <p:cNvSpPr/>
          <p:nvPr/>
        </p:nvSpPr>
        <p:spPr>
          <a:xfrm>
            <a:off x="10436196" y="3130981"/>
            <a:ext cx="1604473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Visualization (RViz)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96A6FD9-B13A-1148-BDFF-857D9F34CF8E}"/>
              </a:ext>
            </a:extLst>
          </p:cNvPr>
          <p:cNvSpPr/>
          <p:nvPr/>
        </p:nvSpPr>
        <p:spPr>
          <a:xfrm>
            <a:off x="6308929" y="390094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394810A-B35B-FD46-8B86-B560584DF221}"/>
              </a:ext>
            </a:extLst>
          </p:cNvPr>
          <p:cNvSpPr/>
          <p:nvPr/>
        </p:nvSpPr>
        <p:spPr>
          <a:xfrm>
            <a:off x="10497796" y="456021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Motion Planning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8AB3C9D-C575-4440-AD68-A2475419308D}"/>
              </a:ext>
            </a:extLst>
          </p:cNvPr>
          <p:cNvCxnSpPr>
            <a:cxnSpLocks/>
            <a:stCxn id="36" idx="3"/>
            <a:endCxn id="33" idx="1"/>
          </p:cNvCxnSpPr>
          <p:nvPr/>
        </p:nvCxnSpPr>
        <p:spPr>
          <a:xfrm>
            <a:off x="7790200" y="4056991"/>
            <a:ext cx="613163" cy="2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AC9AD541-EA4C-7240-A4D4-8958D44F659F}"/>
              </a:ext>
            </a:extLst>
          </p:cNvPr>
          <p:cNvSpPr/>
          <p:nvPr/>
        </p:nvSpPr>
        <p:spPr>
          <a:xfrm>
            <a:off x="10497796" y="3907552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Markers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058281-025C-D24D-9E95-646A15B1B7EC}"/>
              </a:ext>
            </a:extLst>
          </p:cNvPr>
          <p:cNvSpPr/>
          <p:nvPr/>
        </p:nvSpPr>
        <p:spPr>
          <a:xfrm>
            <a:off x="6271900" y="2965391"/>
            <a:ext cx="3675406" cy="1392963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D16A733-CFA0-734C-8C66-924C7E6EC6FB}"/>
              </a:ext>
            </a:extLst>
          </p:cNvPr>
          <p:cNvSpPr/>
          <p:nvPr/>
        </p:nvSpPr>
        <p:spPr>
          <a:xfrm>
            <a:off x="10306228" y="2965391"/>
            <a:ext cx="1806360" cy="1390380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FDDA902-2DAC-4E43-A23C-C28B63F2CDBE}"/>
              </a:ext>
            </a:extLst>
          </p:cNvPr>
          <p:cNvSpPr/>
          <p:nvPr/>
        </p:nvSpPr>
        <p:spPr>
          <a:xfrm>
            <a:off x="8281238" y="4462290"/>
            <a:ext cx="3831350" cy="516452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8FF454A-D35A-154C-BF2A-12F454F5C8C2}"/>
              </a:ext>
            </a:extLst>
          </p:cNvPr>
          <p:cNvSpPr/>
          <p:nvPr/>
        </p:nvSpPr>
        <p:spPr>
          <a:xfrm>
            <a:off x="8281238" y="5134790"/>
            <a:ext cx="3831350" cy="50879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54B99AE-4096-FB46-879E-116E9F256885}"/>
              </a:ext>
            </a:extLst>
          </p:cNvPr>
          <p:cNvCxnSpPr>
            <a:cxnSpLocks/>
            <a:stCxn id="26" idx="2"/>
            <a:endCxn id="36" idx="0"/>
          </p:cNvCxnSpPr>
          <p:nvPr/>
        </p:nvCxnSpPr>
        <p:spPr>
          <a:xfrm>
            <a:off x="7049565" y="3443081"/>
            <a:ext cx="0" cy="45786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AFB1207-876F-1949-B362-E9D4DC7177E3}"/>
              </a:ext>
            </a:extLst>
          </p:cNvPr>
          <p:cNvCxnSpPr>
            <a:stCxn id="33" idx="2"/>
            <a:endCxn id="31" idx="0"/>
          </p:cNvCxnSpPr>
          <p:nvPr/>
        </p:nvCxnSpPr>
        <p:spPr>
          <a:xfrm flipH="1">
            <a:off x="9143998" y="4215209"/>
            <a:ext cx="1" cy="3412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7F1123A-2D80-D54E-8220-61530F15AF6E}"/>
              </a:ext>
            </a:extLst>
          </p:cNvPr>
          <p:cNvCxnSpPr>
            <a:cxnSpLocks/>
            <a:stCxn id="31" idx="3"/>
            <a:endCxn id="37" idx="1"/>
          </p:cNvCxnSpPr>
          <p:nvPr/>
        </p:nvCxnSpPr>
        <p:spPr>
          <a:xfrm>
            <a:off x="9884633" y="4712520"/>
            <a:ext cx="613163" cy="37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3C4C1E75-F283-1C40-B3E0-BF2044767228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>
            <a:off x="9884634" y="4059159"/>
            <a:ext cx="613162" cy="657102"/>
          </a:xfrm>
          <a:prstGeom prst="bentConnector3">
            <a:avLst>
              <a:gd name="adj1" fmla="val 416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7B6C5925-0D2F-D640-9AF7-B34E7DD25174}"/>
              </a:ext>
            </a:extLst>
          </p:cNvPr>
          <p:cNvCxnSpPr>
            <a:stCxn id="37" idx="2"/>
            <a:endCxn id="36" idx="2"/>
          </p:cNvCxnSpPr>
          <p:nvPr/>
        </p:nvCxnSpPr>
        <p:spPr>
          <a:xfrm rot="5400000" flipH="1">
            <a:off x="8814364" y="2448243"/>
            <a:ext cx="659270" cy="4188867"/>
          </a:xfrm>
          <a:prstGeom prst="bentConnector3">
            <a:avLst>
              <a:gd name="adj1" fmla="val -2819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7C7EECB-CC2E-D944-92AD-48EA659150EC}"/>
              </a:ext>
            </a:extLst>
          </p:cNvPr>
          <p:cNvCxnSpPr>
            <a:endCxn id="31" idx="2"/>
          </p:cNvCxnSpPr>
          <p:nvPr/>
        </p:nvCxnSpPr>
        <p:spPr>
          <a:xfrm flipV="1">
            <a:off x="9143998" y="4868570"/>
            <a:ext cx="0" cy="3361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1F77069-57B8-5C4E-82CF-556F970EB074}"/>
              </a:ext>
            </a:extLst>
          </p:cNvPr>
          <p:cNvCxnSpPr>
            <a:stCxn id="39" idx="0"/>
            <a:endCxn id="34" idx="2"/>
          </p:cNvCxnSpPr>
          <p:nvPr/>
        </p:nvCxnSpPr>
        <p:spPr>
          <a:xfrm flipV="1">
            <a:off x="11238432" y="3443081"/>
            <a:ext cx="1" cy="4644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2901625C-ACDA-0B46-A6B7-7785091E1A54}"/>
              </a:ext>
            </a:extLst>
          </p:cNvPr>
          <p:cNvCxnSpPr>
            <a:cxnSpLocks/>
            <a:stCxn id="28" idx="3"/>
            <a:endCxn id="39" idx="2"/>
          </p:cNvCxnSpPr>
          <p:nvPr/>
        </p:nvCxnSpPr>
        <p:spPr>
          <a:xfrm flipH="1" flipV="1">
            <a:off x="11238432" y="4219652"/>
            <a:ext cx="740635" cy="1141128"/>
          </a:xfrm>
          <a:prstGeom prst="bentConnector4">
            <a:avLst>
              <a:gd name="adj1" fmla="val -10096"/>
              <a:gd name="adj2" fmla="val 823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B3D1C873-B74B-C640-A78E-FDD867D7915C}"/>
              </a:ext>
            </a:extLst>
          </p:cNvPr>
          <p:cNvCxnSpPr>
            <a:stCxn id="33" idx="0"/>
            <a:endCxn id="39" idx="1"/>
          </p:cNvCxnSpPr>
          <p:nvPr/>
        </p:nvCxnSpPr>
        <p:spPr>
          <a:xfrm rot="16200000" flipH="1">
            <a:off x="9740650" y="3306457"/>
            <a:ext cx="160493" cy="1353797"/>
          </a:xfrm>
          <a:prstGeom prst="bentConnector4">
            <a:avLst>
              <a:gd name="adj1" fmla="val -89189"/>
              <a:gd name="adj2" fmla="val 8114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6A9F3019-9C66-4F40-9C17-CC0B7FAA97B9}"/>
              </a:ext>
            </a:extLst>
          </p:cNvPr>
          <p:cNvSpPr/>
          <p:nvPr/>
        </p:nvSpPr>
        <p:spPr>
          <a:xfrm>
            <a:off x="6195701" y="2809740"/>
            <a:ext cx="5962114" cy="300261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5D8FD01-ED8C-1342-A8F9-CE1DE65D98D5}"/>
              </a:ext>
            </a:extLst>
          </p:cNvPr>
          <p:cNvSpPr txBox="1"/>
          <p:nvPr/>
        </p:nvSpPr>
        <p:spPr>
          <a:xfrm>
            <a:off x="9763934" y="5129935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/depth</a:t>
            </a:r>
          </a:p>
          <a:p>
            <a:pPr algn="ctr"/>
            <a:r>
              <a:rPr lang="en-US" sz="1200" b="1" dirty="0"/>
              <a:t>/rgb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F9325FD-5061-0B44-8B3A-EF33787A7662}"/>
              </a:ext>
            </a:extLst>
          </p:cNvPr>
          <p:cNvSpPr txBox="1"/>
          <p:nvPr/>
        </p:nvSpPr>
        <p:spPr>
          <a:xfrm>
            <a:off x="11149411" y="5589469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/power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1DEDF2C-4DFC-8A4A-BE19-481BA4D91AB2}"/>
              </a:ext>
            </a:extLst>
          </p:cNvPr>
          <p:cNvSpPr txBox="1"/>
          <p:nvPr/>
        </p:nvSpPr>
        <p:spPr>
          <a:xfrm>
            <a:off x="6909982" y="2379700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/battery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B7A2AFD-1802-CA48-9B54-1ECD711742CC}"/>
              </a:ext>
            </a:extLst>
          </p:cNvPr>
          <p:cNvSpPr txBox="1"/>
          <p:nvPr/>
        </p:nvSpPr>
        <p:spPr>
          <a:xfrm>
            <a:off x="7000788" y="5054327"/>
            <a:ext cx="898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/path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6DA4BA65-E534-A340-BF35-69E2DD4BC581}"/>
              </a:ext>
            </a:extLst>
          </p:cNvPr>
          <p:cNvSpPr/>
          <p:nvPr/>
        </p:nvSpPr>
        <p:spPr>
          <a:xfrm>
            <a:off x="8127763" y="1935947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Remote PC</a:t>
            </a:r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56636728-B60F-A147-A688-03D61A464F67}"/>
              </a:ext>
            </a:extLst>
          </p:cNvPr>
          <p:cNvCxnSpPr>
            <a:cxnSpLocks/>
            <a:endCxn id="58" idx="2"/>
          </p:cNvCxnSpPr>
          <p:nvPr/>
        </p:nvCxnSpPr>
        <p:spPr>
          <a:xfrm rot="16200000" flipV="1">
            <a:off x="9658627" y="1551175"/>
            <a:ext cx="826611" cy="2333002"/>
          </a:xfrm>
          <a:prstGeom prst="bentConnector3">
            <a:avLst>
              <a:gd name="adj1" fmla="val 572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13E0B99-B7B7-D842-9C3C-35F88B04D51E}"/>
              </a:ext>
            </a:extLst>
          </p:cNvPr>
          <p:cNvSpPr/>
          <p:nvPr/>
        </p:nvSpPr>
        <p:spPr>
          <a:xfrm>
            <a:off x="10706985" y="1159186"/>
            <a:ext cx="1443002" cy="1145183"/>
          </a:xfrm>
          <a:prstGeom prst="rect">
            <a:avLst/>
          </a:prstGeom>
          <a:noFill/>
          <a:ln w="285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Hardware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Node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Package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Topic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Service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Master/Discovery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EF5EEB8C-EEA9-4841-838D-7A017135EB43}"/>
              </a:ext>
            </a:extLst>
          </p:cNvPr>
          <p:cNvSpPr/>
          <p:nvPr/>
        </p:nvSpPr>
        <p:spPr>
          <a:xfrm>
            <a:off x="10309423" y="1276757"/>
            <a:ext cx="397562" cy="8613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AF52625-1AAC-4B42-9838-96B218D49F73}"/>
              </a:ext>
            </a:extLst>
          </p:cNvPr>
          <p:cNvSpPr/>
          <p:nvPr/>
        </p:nvSpPr>
        <p:spPr>
          <a:xfrm>
            <a:off x="10309423" y="1456288"/>
            <a:ext cx="397562" cy="844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B283107-E18B-DE49-8755-64B8C82B1151}"/>
              </a:ext>
            </a:extLst>
          </p:cNvPr>
          <p:cNvSpPr/>
          <p:nvPr/>
        </p:nvSpPr>
        <p:spPr>
          <a:xfrm>
            <a:off x="10304918" y="1605753"/>
            <a:ext cx="427024" cy="10053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AF7908E-EE5A-134D-93E0-3D557755DFAD}"/>
              </a:ext>
            </a:extLst>
          </p:cNvPr>
          <p:cNvCxnSpPr>
            <a:cxnSpLocks/>
          </p:cNvCxnSpPr>
          <p:nvPr/>
        </p:nvCxnSpPr>
        <p:spPr>
          <a:xfrm>
            <a:off x="10304918" y="1827797"/>
            <a:ext cx="43162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E40EE22-1C30-0B43-BEBE-32BB09020FEA}"/>
              </a:ext>
            </a:extLst>
          </p:cNvPr>
          <p:cNvCxnSpPr>
            <a:cxnSpLocks/>
          </p:cNvCxnSpPr>
          <p:nvPr/>
        </p:nvCxnSpPr>
        <p:spPr>
          <a:xfrm flipH="1">
            <a:off x="10304918" y="2003150"/>
            <a:ext cx="437709" cy="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CDF36E5A-1799-7B48-8F2A-75D2397F54D4}"/>
              </a:ext>
            </a:extLst>
          </p:cNvPr>
          <p:cNvSpPr/>
          <p:nvPr/>
        </p:nvSpPr>
        <p:spPr>
          <a:xfrm>
            <a:off x="10304918" y="2116975"/>
            <a:ext cx="427024" cy="100531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6CC4DE1-5801-F349-881C-EB37217C8536}"/>
              </a:ext>
            </a:extLst>
          </p:cNvPr>
          <p:cNvGrpSpPr/>
          <p:nvPr/>
        </p:nvGrpSpPr>
        <p:grpSpPr>
          <a:xfrm>
            <a:off x="604201" y="4502935"/>
            <a:ext cx="4818040" cy="2011707"/>
            <a:chOff x="638980" y="4487229"/>
            <a:chExt cx="4818040" cy="2011707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36E9C612-B88E-894B-89B2-6CCCE4F28919}"/>
                </a:ext>
              </a:extLst>
            </p:cNvPr>
            <p:cNvGrpSpPr/>
            <p:nvPr/>
          </p:nvGrpSpPr>
          <p:grpSpPr>
            <a:xfrm>
              <a:off x="779400" y="4621147"/>
              <a:ext cx="4537200" cy="1739776"/>
              <a:chOff x="858783" y="4640632"/>
              <a:chExt cx="4537200" cy="173977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BA52985-8D49-1044-AB9C-4EDD2C5D1140}"/>
                  </a:ext>
                </a:extLst>
              </p:cNvPr>
              <p:cNvSpPr/>
              <p:nvPr/>
            </p:nvSpPr>
            <p:spPr>
              <a:xfrm>
                <a:off x="2383255" y="4640632"/>
                <a:ext cx="1477520" cy="360079"/>
              </a:xfrm>
              <a:prstGeom prst="rect">
                <a:avLst/>
              </a:prstGeom>
              <a:solidFill>
                <a:srgbClr val="C00000"/>
              </a:solidFill>
              <a:ln w="28575"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Master/Discovery</a:t>
                </a: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53B81E0-6B5D-FF45-A5A9-58E669E66A72}"/>
                  </a:ext>
                </a:extLst>
              </p:cNvPr>
              <p:cNvSpPr/>
              <p:nvPr/>
            </p:nvSpPr>
            <p:spPr>
              <a:xfrm>
                <a:off x="858783" y="5508421"/>
                <a:ext cx="613718" cy="613718"/>
              </a:xfrm>
              <a:prstGeom prst="ellipse">
                <a:avLst/>
              </a:prstGeom>
              <a:ln w="28575"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/>
                  <a:t>Node 1</a:t>
                </a:r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41140C84-6BD9-2445-8C76-12D135FF08AC}"/>
                  </a:ext>
                </a:extLst>
              </p:cNvPr>
              <p:cNvSpPr/>
              <p:nvPr/>
            </p:nvSpPr>
            <p:spPr>
              <a:xfrm>
                <a:off x="4782265" y="5508421"/>
                <a:ext cx="613718" cy="613718"/>
              </a:xfrm>
              <a:prstGeom prst="ellipse">
                <a:avLst/>
              </a:prstGeom>
              <a:ln w="28575"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/>
                  <a:t>Node 3</a:t>
                </a: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E87C7E4-5267-924B-B140-1C8D6BE04068}"/>
                  </a:ext>
                </a:extLst>
              </p:cNvPr>
              <p:cNvSpPr/>
              <p:nvPr/>
            </p:nvSpPr>
            <p:spPr>
              <a:xfrm>
                <a:off x="2820524" y="5508421"/>
                <a:ext cx="613718" cy="613718"/>
              </a:xfrm>
              <a:prstGeom prst="ellipse">
                <a:avLst/>
              </a:prstGeom>
              <a:ln w="28575"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/>
                  <a:t>Node 2</a:t>
                </a:r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F2EC5181-8C9F-834D-9281-83AB09385DBE}"/>
                  </a:ext>
                </a:extLst>
              </p:cNvPr>
              <p:cNvCxnSpPr>
                <a:cxnSpLocks/>
                <a:stCxn id="7" idx="2"/>
                <a:endCxn id="12" idx="0"/>
              </p:cNvCxnSpPr>
              <p:nvPr/>
            </p:nvCxnSpPr>
            <p:spPr>
              <a:xfrm rot="5400000">
                <a:off x="1889974" y="4276380"/>
                <a:ext cx="507710" cy="1956373"/>
              </a:xfrm>
              <a:prstGeom prst="bentConnector3">
                <a:avLst/>
              </a:prstGeom>
              <a:ln w="28575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Elbow Connector 70">
                <a:extLst>
                  <a:ext uri="{FF2B5EF4-FFF2-40B4-BE49-F238E27FC236}">
                    <a16:creationId xmlns:a16="http://schemas.microsoft.com/office/drawing/2014/main" id="{D3002E7F-463A-534F-BD7D-1FD6B411B4CD}"/>
                  </a:ext>
                </a:extLst>
              </p:cNvPr>
              <p:cNvCxnSpPr>
                <a:cxnSpLocks/>
                <a:stCxn id="7" idx="2"/>
                <a:endCxn id="68" idx="0"/>
              </p:cNvCxnSpPr>
              <p:nvPr/>
            </p:nvCxnSpPr>
            <p:spPr>
              <a:xfrm rot="16200000" flipH="1">
                <a:off x="3851714" y="4271011"/>
                <a:ext cx="507710" cy="1967109"/>
              </a:xfrm>
              <a:prstGeom prst="bentConnector3">
                <a:avLst/>
              </a:prstGeom>
              <a:ln w="28575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E81C58E5-B047-EE45-8CED-9D2703255C46}"/>
                  </a:ext>
                </a:extLst>
              </p:cNvPr>
              <p:cNvCxnSpPr>
                <a:cxnSpLocks/>
                <a:stCxn id="69" idx="0"/>
                <a:endCxn id="7" idx="2"/>
              </p:cNvCxnSpPr>
              <p:nvPr/>
            </p:nvCxnSpPr>
            <p:spPr>
              <a:xfrm flipH="1" flipV="1">
                <a:off x="3122015" y="5000711"/>
                <a:ext cx="5368" cy="50771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Elbow Connector 85">
                <a:extLst>
                  <a:ext uri="{FF2B5EF4-FFF2-40B4-BE49-F238E27FC236}">
                    <a16:creationId xmlns:a16="http://schemas.microsoft.com/office/drawing/2014/main" id="{DA53FA64-8C18-234C-9EA1-7606BE030F8C}"/>
                  </a:ext>
                </a:extLst>
              </p:cNvPr>
              <p:cNvCxnSpPr>
                <a:stCxn id="12" idx="4"/>
                <a:endCxn id="68" idx="4"/>
              </p:cNvCxnSpPr>
              <p:nvPr/>
            </p:nvCxnSpPr>
            <p:spPr>
              <a:xfrm rot="16200000" flipH="1">
                <a:off x="3127383" y="4160398"/>
                <a:ext cx="12700" cy="3923482"/>
              </a:xfrm>
              <a:prstGeom prst="bentConnector3">
                <a:avLst>
                  <a:gd name="adj1" fmla="val 1800000"/>
                </a:avLst>
              </a:prstGeom>
              <a:ln w="28575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C2864A5A-C735-D643-828D-E5B902E8CE65}"/>
                  </a:ext>
                </a:extLst>
              </p:cNvPr>
              <p:cNvCxnSpPr>
                <a:stCxn id="12" idx="6"/>
                <a:endCxn id="69" idx="2"/>
              </p:cNvCxnSpPr>
              <p:nvPr/>
            </p:nvCxnSpPr>
            <p:spPr>
              <a:xfrm>
                <a:off x="1472501" y="5815280"/>
                <a:ext cx="1348023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5D9A0B1B-5D35-D24D-A4B8-964336C3BFFA}"/>
                  </a:ext>
                </a:extLst>
              </p:cNvPr>
              <p:cNvCxnSpPr>
                <a:stCxn id="69" idx="6"/>
                <a:endCxn id="68" idx="2"/>
              </p:cNvCxnSpPr>
              <p:nvPr/>
            </p:nvCxnSpPr>
            <p:spPr>
              <a:xfrm>
                <a:off x="3434242" y="5815280"/>
                <a:ext cx="1348023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17940BC1-0579-3A4C-BBCD-BD0E8DC3FF03}"/>
                  </a:ext>
                </a:extLst>
              </p:cNvPr>
              <p:cNvSpPr txBox="1"/>
              <p:nvPr/>
            </p:nvSpPr>
            <p:spPr>
              <a:xfrm>
                <a:off x="1441115" y="5036650"/>
                <a:ext cx="1358781" cy="26161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/>
                  <a:t>Registration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BF14303A-DDC0-9F4A-BE1D-A9BDA72CE20C}"/>
                  </a:ext>
                </a:extLst>
              </p:cNvPr>
              <p:cNvSpPr txBox="1"/>
              <p:nvPr/>
            </p:nvSpPr>
            <p:spPr>
              <a:xfrm>
                <a:off x="3509810" y="5042784"/>
                <a:ext cx="1358781" cy="26161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/>
                  <a:t>Registration</a:t>
                </a: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83F481BD-E3F5-3946-AE83-9CFB04C9EE2D}"/>
                  </a:ext>
                </a:extLst>
              </p:cNvPr>
              <p:cNvSpPr txBox="1"/>
              <p:nvPr/>
            </p:nvSpPr>
            <p:spPr>
              <a:xfrm>
                <a:off x="1482093" y="5573481"/>
                <a:ext cx="1358781" cy="26161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/>
                  <a:t>Messages</a:t>
                </a: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ABB054EA-B7CF-2745-AFD9-293A2A20CC71}"/>
                  </a:ext>
                </a:extLst>
              </p:cNvPr>
              <p:cNvSpPr txBox="1"/>
              <p:nvPr/>
            </p:nvSpPr>
            <p:spPr>
              <a:xfrm>
                <a:off x="2447991" y="6118798"/>
                <a:ext cx="1358781" cy="26161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/>
                  <a:t>Messages</a:t>
                </a: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862E4B2F-3969-774C-90CD-D76FD683EBE2}"/>
                  </a:ext>
                </a:extLst>
              </p:cNvPr>
              <p:cNvSpPr txBox="1"/>
              <p:nvPr/>
            </p:nvSpPr>
            <p:spPr>
              <a:xfrm>
                <a:off x="3428862" y="5571980"/>
                <a:ext cx="1358781" cy="26161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/>
                  <a:t>Messages</a:t>
                </a:r>
              </a:p>
            </p:txBody>
          </p:sp>
        </p:grp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A935B09-B205-4C44-A862-2BD98A900B3F}"/>
                </a:ext>
              </a:extLst>
            </p:cNvPr>
            <p:cNvSpPr/>
            <p:nvPr/>
          </p:nvSpPr>
          <p:spPr>
            <a:xfrm>
              <a:off x="638980" y="4487229"/>
              <a:ext cx="4818040" cy="2011707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2" name="Graphic 71">
            <a:extLst>
              <a:ext uri="{FF2B5EF4-FFF2-40B4-BE49-F238E27FC236}">
                <a16:creationId xmlns:a16="http://schemas.microsoft.com/office/drawing/2014/main" id="{8A6CBC4B-2D0A-9C47-8ED5-695E63C2D1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01423" y="6047903"/>
            <a:ext cx="766420" cy="429195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BA4410-88A0-EC72-E562-001F088B5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3675959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78542"/>
            <a:ext cx="5674641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Shared, multi-variate dictionary that is accessible through network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Runs inside ROS Master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Nodes use this server to store and retrieve parameters at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for static, non-binary data such as configuration parameters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PARAMETER SERVER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6096000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266130C-4FAD-D64A-9F40-1E368BF65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0955"/>
          <a:stretch/>
        </p:blipFill>
        <p:spPr>
          <a:xfrm>
            <a:off x="6735627" y="1251958"/>
            <a:ext cx="627880" cy="620387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E0F4498-ECF7-CB48-87DB-B6E44EF9BF46}"/>
              </a:ext>
            </a:extLst>
          </p:cNvPr>
          <p:cNvSpPr/>
          <p:nvPr/>
        </p:nvSpPr>
        <p:spPr>
          <a:xfrm>
            <a:off x="10418035" y="6033460"/>
            <a:ext cx="1640792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RGB-D Camera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7C9CC50-5F90-0840-B570-7B04AFF5896D}"/>
              </a:ext>
            </a:extLst>
          </p:cNvPr>
          <p:cNvSpPr/>
          <p:nvPr/>
        </p:nvSpPr>
        <p:spPr>
          <a:xfrm>
            <a:off x="6271900" y="1936621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1DE5CF-3B1A-D94D-B0F0-7CD25D59E398}"/>
              </a:ext>
            </a:extLst>
          </p:cNvPr>
          <p:cNvSpPr/>
          <p:nvPr/>
        </p:nvSpPr>
        <p:spPr>
          <a:xfrm>
            <a:off x="6387266" y="3130981"/>
            <a:ext cx="1324598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Serial Comm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1A8ACBF-1410-4A4C-803C-46DEDC840AF4}"/>
              </a:ext>
            </a:extLst>
          </p:cNvPr>
          <p:cNvCxnSpPr>
            <a:cxnSpLocks/>
            <a:stCxn id="17" idx="2"/>
            <a:endCxn id="24" idx="0"/>
          </p:cNvCxnSpPr>
          <p:nvPr/>
        </p:nvCxnSpPr>
        <p:spPr>
          <a:xfrm flipH="1">
            <a:off x="7049565" y="2305044"/>
            <a:ext cx="3" cy="825937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4042D21-F2BE-204B-97F6-5AC5E9C9A06D}"/>
              </a:ext>
            </a:extLst>
          </p:cNvPr>
          <p:cNvSpPr/>
          <p:nvPr/>
        </p:nvSpPr>
        <p:spPr>
          <a:xfrm>
            <a:off x="10497796" y="520473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Camera Nodes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F63BB6A-A522-2843-8B3D-FFD624FD1828}"/>
              </a:ext>
            </a:extLst>
          </p:cNvPr>
          <p:cNvCxnSpPr>
            <a:cxnSpLocks/>
            <a:stCxn id="26" idx="2"/>
            <a:endCxn id="16" idx="0"/>
          </p:cNvCxnSpPr>
          <p:nvPr/>
        </p:nvCxnSpPr>
        <p:spPr>
          <a:xfrm flipH="1">
            <a:off x="11238431" y="5516830"/>
            <a:ext cx="1" cy="51663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5B8EEB7-A5A0-344E-84D2-139CD088E091}"/>
              </a:ext>
            </a:extLst>
          </p:cNvPr>
          <p:cNvSpPr/>
          <p:nvPr/>
        </p:nvSpPr>
        <p:spPr>
          <a:xfrm>
            <a:off x="8403362" y="521257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Object Tracking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41C97A0-A32D-6A49-90A5-A9681051FEF4}"/>
              </a:ext>
            </a:extLst>
          </p:cNvPr>
          <p:cNvSpPr/>
          <p:nvPr/>
        </p:nvSpPr>
        <p:spPr>
          <a:xfrm>
            <a:off x="8403362" y="455647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Path Correction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3AA2DCD-936E-3640-9C78-815C06211AA7}"/>
              </a:ext>
            </a:extLst>
          </p:cNvPr>
          <p:cNvCxnSpPr>
            <a:cxnSpLocks/>
            <a:stCxn id="26" idx="1"/>
            <a:endCxn id="28" idx="3"/>
          </p:cNvCxnSpPr>
          <p:nvPr/>
        </p:nvCxnSpPr>
        <p:spPr>
          <a:xfrm flipH="1">
            <a:off x="9884633" y="5360780"/>
            <a:ext cx="613163" cy="78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51AEA35F-9CEE-AD40-A24C-6A6BA89A24D6}"/>
              </a:ext>
            </a:extLst>
          </p:cNvPr>
          <p:cNvSpPr/>
          <p:nvPr/>
        </p:nvSpPr>
        <p:spPr>
          <a:xfrm>
            <a:off x="8403363" y="3903109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State/Odometry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8B8A136-4F34-5C4E-8AFD-865829AB9E77}"/>
              </a:ext>
            </a:extLst>
          </p:cNvPr>
          <p:cNvSpPr/>
          <p:nvPr/>
        </p:nvSpPr>
        <p:spPr>
          <a:xfrm>
            <a:off x="10436196" y="3130981"/>
            <a:ext cx="1604473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Visualization (RViz)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9D332D3-A457-8C46-B4EE-5150F5301B70}"/>
              </a:ext>
            </a:extLst>
          </p:cNvPr>
          <p:cNvSpPr/>
          <p:nvPr/>
        </p:nvSpPr>
        <p:spPr>
          <a:xfrm>
            <a:off x="6308929" y="390094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3D336EA-C56D-EB4A-BF91-82E8B9D8BB1B}"/>
              </a:ext>
            </a:extLst>
          </p:cNvPr>
          <p:cNvSpPr/>
          <p:nvPr/>
        </p:nvSpPr>
        <p:spPr>
          <a:xfrm>
            <a:off x="10497796" y="456021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Motion Planning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C48C56F-7B6B-6A43-B88C-ABE1EB02C493}"/>
              </a:ext>
            </a:extLst>
          </p:cNvPr>
          <p:cNvCxnSpPr>
            <a:cxnSpLocks/>
            <a:stCxn id="34" idx="3"/>
            <a:endCxn id="31" idx="1"/>
          </p:cNvCxnSpPr>
          <p:nvPr/>
        </p:nvCxnSpPr>
        <p:spPr>
          <a:xfrm>
            <a:off x="7790200" y="4056991"/>
            <a:ext cx="613163" cy="2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BFC6B75B-3AB0-FE4C-ACA5-296DE33D2C89}"/>
              </a:ext>
            </a:extLst>
          </p:cNvPr>
          <p:cNvSpPr/>
          <p:nvPr/>
        </p:nvSpPr>
        <p:spPr>
          <a:xfrm>
            <a:off x="10497796" y="3907552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Markers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62DA3BA-EE1D-BC49-ACCE-5E3FA5752AEE}"/>
              </a:ext>
            </a:extLst>
          </p:cNvPr>
          <p:cNvSpPr/>
          <p:nvPr/>
        </p:nvSpPr>
        <p:spPr>
          <a:xfrm>
            <a:off x="6271900" y="2965391"/>
            <a:ext cx="3675406" cy="1392963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D03E014-755D-6D4A-9245-33CD11285CA2}"/>
              </a:ext>
            </a:extLst>
          </p:cNvPr>
          <p:cNvSpPr/>
          <p:nvPr/>
        </p:nvSpPr>
        <p:spPr>
          <a:xfrm>
            <a:off x="10306228" y="2965391"/>
            <a:ext cx="1806360" cy="1390380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318933-9CFE-F34C-94B1-099F0EA780A1}"/>
              </a:ext>
            </a:extLst>
          </p:cNvPr>
          <p:cNvSpPr/>
          <p:nvPr/>
        </p:nvSpPr>
        <p:spPr>
          <a:xfrm>
            <a:off x="8281238" y="4462290"/>
            <a:ext cx="3831350" cy="516452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BA44732-C03D-6E40-8A09-555AF5D5C6F4}"/>
              </a:ext>
            </a:extLst>
          </p:cNvPr>
          <p:cNvSpPr/>
          <p:nvPr/>
        </p:nvSpPr>
        <p:spPr>
          <a:xfrm>
            <a:off x="8281238" y="5134790"/>
            <a:ext cx="3831350" cy="50879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B58E4D7-80B2-0D47-8258-CA474FE907A2}"/>
              </a:ext>
            </a:extLst>
          </p:cNvPr>
          <p:cNvCxnSpPr>
            <a:cxnSpLocks/>
            <a:stCxn id="24" idx="2"/>
            <a:endCxn id="34" idx="0"/>
          </p:cNvCxnSpPr>
          <p:nvPr/>
        </p:nvCxnSpPr>
        <p:spPr>
          <a:xfrm>
            <a:off x="7049565" y="3443081"/>
            <a:ext cx="0" cy="45786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3FF4D0D-E678-A14C-A195-40507709AFB7}"/>
              </a:ext>
            </a:extLst>
          </p:cNvPr>
          <p:cNvCxnSpPr>
            <a:stCxn id="31" idx="2"/>
            <a:endCxn id="29" idx="0"/>
          </p:cNvCxnSpPr>
          <p:nvPr/>
        </p:nvCxnSpPr>
        <p:spPr>
          <a:xfrm flipH="1">
            <a:off x="9143998" y="4215209"/>
            <a:ext cx="1" cy="3412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F1537A3-6964-FB46-9649-9F54B2E50806}"/>
              </a:ext>
            </a:extLst>
          </p:cNvPr>
          <p:cNvCxnSpPr>
            <a:cxnSpLocks/>
            <a:stCxn id="29" idx="3"/>
            <a:endCxn id="35" idx="1"/>
          </p:cNvCxnSpPr>
          <p:nvPr/>
        </p:nvCxnSpPr>
        <p:spPr>
          <a:xfrm>
            <a:off x="9884633" y="4712520"/>
            <a:ext cx="613163" cy="37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C0519DFC-D6C5-C14E-8734-2D4792A0A164}"/>
              </a:ext>
            </a:extLst>
          </p:cNvPr>
          <p:cNvCxnSpPr>
            <a:cxnSpLocks/>
            <a:stCxn id="31" idx="3"/>
            <a:endCxn id="35" idx="1"/>
          </p:cNvCxnSpPr>
          <p:nvPr/>
        </p:nvCxnSpPr>
        <p:spPr>
          <a:xfrm>
            <a:off x="9884634" y="4059159"/>
            <a:ext cx="613162" cy="657102"/>
          </a:xfrm>
          <a:prstGeom prst="bentConnector3">
            <a:avLst>
              <a:gd name="adj1" fmla="val 416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52DE6281-50A2-6D41-9B99-F16FDD8FD54E}"/>
              </a:ext>
            </a:extLst>
          </p:cNvPr>
          <p:cNvCxnSpPr>
            <a:stCxn id="35" idx="2"/>
            <a:endCxn id="34" idx="2"/>
          </p:cNvCxnSpPr>
          <p:nvPr/>
        </p:nvCxnSpPr>
        <p:spPr>
          <a:xfrm rot="5400000" flipH="1">
            <a:off x="8814364" y="2448243"/>
            <a:ext cx="659270" cy="4188867"/>
          </a:xfrm>
          <a:prstGeom prst="bentConnector3">
            <a:avLst>
              <a:gd name="adj1" fmla="val -2819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6DF97D8-C62D-5647-BD8F-42D779EE5EAB}"/>
              </a:ext>
            </a:extLst>
          </p:cNvPr>
          <p:cNvCxnSpPr>
            <a:endCxn id="29" idx="2"/>
          </p:cNvCxnSpPr>
          <p:nvPr/>
        </p:nvCxnSpPr>
        <p:spPr>
          <a:xfrm flipV="1">
            <a:off x="9143998" y="4868570"/>
            <a:ext cx="0" cy="3361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B4EB21D-D601-0146-BF0F-920FE66E40CE}"/>
              </a:ext>
            </a:extLst>
          </p:cNvPr>
          <p:cNvCxnSpPr>
            <a:stCxn id="37" idx="0"/>
            <a:endCxn id="32" idx="2"/>
          </p:cNvCxnSpPr>
          <p:nvPr/>
        </p:nvCxnSpPr>
        <p:spPr>
          <a:xfrm flipV="1">
            <a:off x="11238432" y="3443081"/>
            <a:ext cx="1" cy="4644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BF687846-0B0B-A342-B2EB-988E24277457}"/>
              </a:ext>
            </a:extLst>
          </p:cNvPr>
          <p:cNvCxnSpPr>
            <a:cxnSpLocks/>
            <a:stCxn id="26" idx="3"/>
            <a:endCxn id="37" idx="2"/>
          </p:cNvCxnSpPr>
          <p:nvPr/>
        </p:nvCxnSpPr>
        <p:spPr>
          <a:xfrm flipH="1" flipV="1">
            <a:off x="11238432" y="4219652"/>
            <a:ext cx="740635" cy="1141128"/>
          </a:xfrm>
          <a:prstGeom prst="bentConnector4">
            <a:avLst>
              <a:gd name="adj1" fmla="val -10096"/>
              <a:gd name="adj2" fmla="val 823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E4BA3FA8-4E56-854B-A298-7A79D71DD4AA}"/>
              </a:ext>
            </a:extLst>
          </p:cNvPr>
          <p:cNvCxnSpPr>
            <a:stCxn id="31" idx="0"/>
            <a:endCxn id="37" idx="1"/>
          </p:cNvCxnSpPr>
          <p:nvPr/>
        </p:nvCxnSpPr>
        <p:spPr>
          <a:xfrm rot="16200000" flipH="1">
            <a:off x="9740650" y="3306457"/>
            <a:ext cx="160493" cy="1353797"/>
          </a:xfrm>
          <a:prstGeom prst="bentConnector4">
            <a:avLst>
              <a:gd name="adj1" fmla="val -89189"/>
              <a:gd name="adj2" fmla="val 8114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753BA5FA-71A7-614E-B181-0956EA5903A8}"/>
              </a:ext>
            </a:extLst>
          </p:cNvPr>
          <p:cNvSpPr/>
          <p:nvPr/>
        </p:nvSpPr>
        <p:spPr>
          <a:xfrm>
            <a:off x="6195701" y="2809740"/>
            <a:ext cx="5962114" cy="300261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03B014-62F4-EF45-9479-42C2A22A552D}"/>
              </a:ext>
            </a:extLst>
          </p:cNvPr>
          <p:cNvSpPr txBox="1"/>
          <p:nvPr/>
        </p:nvSpPr>
        <p:spPr>
          <a:xfrm>
            <a:off x="9763934" y="5129935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/depth</a:t>
            </a:r>
          </a:p>
          <a:p>
            <a:pPr algn="ctr"/>
            <a:r>
              <a:rPr lang="en-US" sz="1200" b="1" dirty="0"/>
              <a:t>/rgb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98317B8-0A64-B74A-87E6-7E32E8A5A931}"/>
              </a:ext>
            </a:extLst>
          </p:cNvPr>
          <p:cNvSpPr txBox="1"/>
          <p:nvPr/>
        </p:nvSpPr>
        <p:spPr>
          <a:xfrm>
            <a:off x="11149411" y="5589469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/power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0D29893-57A5-C043-9254-F5604ED27351}"/>
              </a:ext>
            </a:extLst>
          </p:cNvPr>
          <p:cNvSpPr txBox="1"/>
          <p:nvPr/>
        </p:nvSpPr>
        <p:spPr>
          <a:xfrm>
            <a:off x="6909982" y="2379700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/battery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CB8D649-F42C-FC42-B457-9E300B6A40CA}"/>
              </a:ext>
            </a:extLst>
          </p:cNvPr>
          <p:cNvSpPr txBox="1"/>
          <p:nvPr/>
        </p:nvSpPr>
        <p:spPr>
          <a:xfrm>
            <a:off x="7049564" y="4782724"/>
            <a:ext cx="898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/path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7CFF6E2-DB77-6A4B-9FA3-772705F1367C}"/>
              </a:ext>
            </a:extLst>
          </p:cNvPr>
          <p:cNvSpPr/>
          <p:nvPr/>
        </p:nvSpPr>
        <p:spPr>
          <a:xfrm>
            <a:off x="6284711" y="5148591"/>
            <a:ext cx="1872958" cy="491071"/>
          </a:xfrm>
          <a:prstGeom prst="rect">
            <a:avLst/>
          </a:prstGeom>
          <a:noFill/>
          <a:ln w="28575">
            <a:solidFill>
              <a:srgbClr val="E96BE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b="1" dirty="0">
                <a:solidFill>
                  <a:schemeClr val="tx1"/>
                </a:solidFill>
              </a:rPr>
              <a:t>/robot_model=“my_robot”</a:t>
            </a:r>
          </a:p>
          <a:p>
            <a:r>
              <a:rPr lang="en-US" sz="800" b="1" dirty="0">
                <a:solidFill>
                  <a:schemeClr val="tx1"/>
                </a:solidFill>
              </a:rPr>
              <a:t>/max_speed=0.5</a:t>
            </a:r>
          </a:p>
          <a:p>
            <a:r>
              <a:rPr lang="en-US" sz="800" b="1" dirty="0">
                <a:solidFill>
                  <a:schemeClr val="tx1"/>
                </a:solidFill>
              </a:rPr>
              <a:t>/slam_node=True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F829C436-CD7F-BA4F-A69A-55CD9B31E6AC}"/>
              </a:ext>
            </a:extLst>
          </p:cNvPr>
          <p:cNvSpPr/>
          <p:nvPr/>
        </p:nvSpPr>
        <p:spPr>
          <a:xfrm>
            <a:off x="8127763" y="1935947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Remote PC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0FB984AD-4F73-ED4B-B943-309EED94A3D8}"/>
              </a:ext>
            </a:extLst>
          </p:cNvPr>
          <p:cNvCxnSpPr>
            <a:cxnSpLocks/>
            <a:endCxn id="57" idx="2"/>
          </p:cNvCxnSpPr>
          <p:nvPr/>
        </p:nvCxnSpPr>
        <p:spPr>
          <a:xfrm rot="16200000" flipV="1">
            <a:off x="9658627" y="1551175"/>
            <a:ext cx="826611" cy="2333002"/>
          </a:xfrm>
          <a:prstGeom prst="bentConnector3">
            <a:avLst>
              <a:gd name="adj1" fmla="val 572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Graphic 58">
            <a:extLst>
              <a:ext uri="{FF2B5EF4-FFF2-40B4-BE49-F238E27FC236}">
                <a16:creationId xmlns:a16="http://schemas.microsoft.com/office/drawing/2014/main" id="{410AE8F7-BAF8-BA47-BAEF-B8CC737CD4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9213" b="26826"/>
          <a:stretch/>
        </p:blipFill>
        <p:spPr>
          <a:xfrm>
            <a:off x="8542613" y="1290727"/>
            <a:ext cx="725636" cy="580160"/>
          </a:xfrm>
          <a:prstGeom prst="rect">
            <a:avLst/>
          </a:prstGeom>
        </p:spPr>
      </p:pic>
      <p:pic>
        <p:nvPicPr>
          <p:cNvPr id="60" name="Graphic 59">
            <a:extLst>
              <a:ext uri="{FF2B5EF4-FFF2-40B4-BE49-F238E27FC236}">
                <a16:creationId xmlns:a16="http://schemas.microsoft.com/office/drawing/2014/main" id="{3B7808F9-3A63-4145-BE36-312174A569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1423" y="6047903"/>
            <a:ext cx="766420" cy="429195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8086DA47-6422-2B4A-ACAE-E3F77E13D53A}"/>
              </a:ext>
            </a:extLst>
          </p:cNvPr>
          <p:cNvSpPr/>
          <p:nvPr/>
        </p:nvSpPr>
        <p:spPr>
          <a:xfrm>
            <a:off x="10706985" y="1159186"/>
            <a:ext cx="1443002" cy="1299805"/>
          </a:xfrm>
          <a:prstGeom prst="rect">
            <a:avLst/>
          </a:prstGeom>
          <a:noFill/>
          <a:ln w="285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Hardware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Node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Package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Topic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Service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Master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Parameter Server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5D8CB0F9-166A-D248-8B40-31A0208C41CC}"/>
              </a:ext>
            </a:extLst>
          </p:cNvPr>
          <p:cNvSpPr/>
          <p:nvPr/>
        </p:nvSpPr>
        <p:spPr>
          <a:xfrm>
            <a:off x="10309423" y="1276757"/>
            <a:ext cx="397562" cy="8613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71E7B66-9CB4-164A-8D46-D1369F398B85}"/>
              </a:ext>
            </a:extLst>
          </p:cNvPr>
          <p:cNvSpPr/>
          <p:nvPr/>
        </p:nvSpPr>
        <p:spPr>
          <a:xfrm>
            <a:off x="10309423" y="1456288"/>
            <a:ext cx="397562" cy="844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7E4B40F-B8F9-784B-AD72-7CA5B3C8BB59}"/>
              </a:ext>
            </a:extLst>
          </p:cNvPr>
          <p:cNvSpPr/>
          <p:nvPr/>
        </p:nvSpPr>
        <p:spPr>
          <a:xfrm>
            <a:off x="10304918" y="1605753"/>
            <a:ext cx="427024" cy="10053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BE73914-9309-6E4A-91BB-F52EAC5C8D38}"/>
              </a:ext>
            </a:extLst>
          </p:cNvPr>
          <p:cNvCxnSpPr>
            <a:cxnSpLocks/>
          </p:cNvCxnSpPr>
          <p:nvPr/>
        </p:nvCxnSpPr>
        <p:spPr>
          <a:xfrm>
            <a:off x="10304918" y="1827797"/>
            <a:ext cx="43162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CBD5712-D292-1E4F-961B-AA733F2F5E42}"/>
              </a:ext>
            </a:extLst>
          </p:cNvPr>
          <p:cNvCxnSpPr>
            <a:cxnSpLocks/>
          </p:cNvCxnSpPr>
          <p:nvPr/>
        </p:nvCxnSpPr>
        <p:spPr>
          <a:xfrm flipH="1">
            <a:off x="10304918" y="2003150"/>
            <a:ext cx="437709" cy="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18931B05-2DA6-FF4B-97BD-F06A0615E0BE}"/>
              </a:ext>
            </a:extLst>
          </p:cNvPr>
          <p:cNvSpPr/>
          <p:nvPr/>
        </p:nvSpPr>
        <p:spPr>
          <a:xfrm>
            <a:off x="10304918" y="2116975"/>
            <a:ext cx="427024" cy="100531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163A176-F3D0-284C-AE0D-22BAC0422873}"/>
              </a:ext>
            </a:extLst>
          </p:cNvPr>
          <p:cNvSpPr/>
          <p:nvPr/>
        </p:nvSpPr>
        <p:spPr>
          <a:xfrm>
            <a:off x="10304918" y="2283838"/>
            <a:ext cx="440212" cy="89320"/>
          </a:xfrm>
          <a:prstGeom prst="rect">
            <a:avLst/>
          </a:prstGeom>
          <a:noFill/>
          <a:ln w="19050">
            <a:solidFill>
              <a:srgbClr val="E96BE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00" b="1"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CFF2C5-CCC2-7E4C-B43A-BF55501463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0215" y="4269747"/>
            <a:ext cx="4115569" cy="2034721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F47D265D-F6B5-9E44-9F68-5896B22653E8}"/>
              </a:ext>
            </a:extLst>
          </p:cNvPr>
          <p:cNvSpPr txBox="1"/>
          <p:nvPr/>
        </p:nvSpPr>
        <p:spPr>
          <a:xfrm>
            <a:off x="3850764" y="6248286"/>
            <a:ext cx="13429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Source: Robotics Backend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627F946-4824-FCED-DAD5-C2C53D29D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793973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768CD7-801B-094C-92AA-96CEB6E33978}"/>
              </a:ext>
            </a:extLst>
          </p:cNvPr>
          <p:cNvSpPr/>
          <p:nvPr/>
        </p:nvSpPr>
        <p:spPr>
          <a:xfrm>
            <a:off x="2000835" y="4823184"/>
            <a:ext cx="2024772" cy="541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78542"/>
            <a:ext cx="5674641" cy="43396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for storing ROS Message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Bags subscribe to one or more ROS topics and store the serialized message data in a “bag”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ROS1 -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.bag </a:t>
            </a:r>
            <a:r>
              <a:rPr lang="en-US" dirty="0"/>
              <a:t>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ROS2 -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.db3 </a:t>
            </a:r>
            <a:r>
              <a:rPr lang="en-US" dirty="0"/>
              <a:t>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playback data as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Also provides the Parameter Server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Command-line tools:  </a:t>
            </a:r>
          </a:p>
          <a:p>
            <a:r>
              <a:rPr lang="en-US" dirty="0"/>
              <a:t>     </a:t>
            </a:r>
          </a:p>
          <a:p>
            <a:pPr algn="ctr"/>
            <a:r>
              <a:rPr lang="en-US" sz="1400" dirty="0" err="1">
                <a:latin typeface="Courier" pitchFamily="2" charset="0"/>
              </a:rPr>
              <a:t>rosbag</a:t>
            </a:r>
            <a:endParaRPr lang="en-US" sz="1400" dirty="0">
              <a:latin typeface="Courier" pitchFamily="2" charset="0"/>
            </a:endParaRPr>
          </a:p>
          <a:p>
            <a:pPr algn="ctr"/>
            <a:r>
              <a:rPr lang="en-US" sz="1400" dirty="0">
                <a:latin typeface="Courier" pitchFamily="2" charset="0"/>
              </a:rPr>
              <a:t>ros2 bag</a:t>
            </a:r>
          </a:p>
          <a:p>
            <a:pPr algn="ctr"/>
            <a:endParaRPr lang="en-US" sz="1400" dirty="0">
              <a:latin typeface="Courier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BAGS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6096000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79EB9031-8BA4-E741-8006-16274389E7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0955"/>
          <a:stretch/>
        </p:blipFill>
        <p:spPr>
          <a:xfrm>
            <a:off x="6735627" y="1251958"/>
            <a:ext cx="627880" cy="620387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541916D-B6DE-CF4C-8D6A-175570649F25}"/>
              </a:ext>
            </a:extLst>
          </p:cNvPr>
          <p:cNvSpPr/>
          <p:nvPr/>
        </p:nvSpPr>
        <p:spPr>
          <a:xfrm>
            <a:off x="10418035" y="6033460"/>
            <a:ext cx="1640792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RGB-D Camera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1C599F4-2BC0-6F4C-9AD0-AA68B120008B}"/>
              </a:ext>
            </a:extLst>
          </p:cNvPr>
          <p:cNvSpPr/>
          <p:nvPr/>
        </p:nvSpPr>
        <p:spPr>
          <a:xfrm>
            <a:off x="6271900" y="1936621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E53005D-F463-4B48-B565-48E476BD4F1F}"/>
              </a:ext>
            </a:extLst>
          </p:cNvPr>
          <p:cNvSpPr/>
          <p:nvPr/>
        </p:nvSpPr>
        <p:spPr>
          <a:xfrm>
            <a:off x="6387266" y="3130981"/>
            <a:ext cx="1324598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Serial Comm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ABCF7CD-4960-0244-BE83-0801AD163165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 flipH="1">
            <a:off x="7049565" y="2305044"/>
            <a:ext cx="3" cy="825937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139937D2-56D0-234C-A28A-5CDE6B627181}"/>
              </a:ext>
            </a:extLst>
          </p:cNvPr>
          <p:cNvSpPr/>
          <p:nvPr/>
        </p:nvSpPr>
        <p:spPr>
          <a:xfrm>
            <a:off x="10497796" y="520473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Camera Nodes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6AA7C12-C151-6940-A7CA-6676C071F630}"/>
              </a:ext>
            </a:extLst>
          </p:cNvPr>
          <p:cNvCxnSpPr>
            <a:cxnSpLocks/>
            <a:stCxn id="28" idx="2"/>
            <a:endCxn id="20" idx="0"/>
          </p:cNvCxnSpPr>
          <p:nvPr/>
        </p:nvCxnSpPr>
        <p:spPr>
          <a:xfrm flipH="1">
            <a:off x="11238431" y="5516830"/>
            <a:ext cx="1" cy="51663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141354A9-40D1-7542-B90E-DD4B24F19492}"/>
              </a:ext>
            </a:extLst>
          </p:cNvPr>
          <p:cNvSpPr/>
          <p:nvPr/>
        </p:nvSpPr>
        <p:spPr>
          <a:xfrm>
            <a:off x="8403362" y="521257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Object Tracking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1958B9-106E-9241-9693-0E03B0FA75B5}"/>
              </a:ext>
            </a:extLst>
          </p:cNvPr>
          <p:cNvSpPr/>
          <p:nvPr/>
        </p:nvSpPr>
        <p:spPr>
          <a:xfrm>
            <a:off x="8403362" y="455647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Path Correction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A72E12D-C456-7C4E-ACBB-45C9D099AA2B}"/>
              </a:ext>
            </a:extLst>
          </p:cNvPr>
          <p:cNvCxnSpPr>
            <a:cxnSpLocks/>
            <a:stCxn id="28" idx="1"/>
            <a:endCxn id="30" idx="3"/>
          </p:cNvCxnSpPr>
          <p:nvPr/>
        </p:nvCxnSpPr>
        <p:spPr>
          <a:xfrm flipH="1">
            <a:off x="9884633" y="5360780"/>
            <a:ext cx="613163" cy="78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904EE4F8-112A-0D44-90AD-5327CCA15352}"/>
              </a:ext>
            </a:extLst>
          </p:cNvPr>
          <p:cNvSpPr/>
          <p:nvPr/>
        </p:nvSpPr>
        <p:spPr>
          <a:xfrm>
            <a:off x="8403363" y="3903109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State/Odometry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5F8620B-6296-2D41-9DCE-288380CCE785}"/>
              </a:ext>
            </a:extLst>
          </p:cNvPr>
          <p:cNvSpPr/>
          <p:nvPr/>
        </p:nvSpPr>
        <p:spPr>
          <a:xfrm>
            <a:off x="10436196" y="3130981"/>
            <a:ext cx="1604473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Visualization (RViz)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45E991E-C5F1-D241-B00F-035C50F91ECB}"/>
              </a:ext>
            </a:extLst>
          </p:cNvPr>
          <p:cNvSpPr/>
          <p:nvPr/>
        </p:nvSpPr>
        <p:spPr>
          <a:xfrm>
            <a:off x="6308929" y="390094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C553CA9-C5C2-4C4E-BA95-3C97F129D748}"/>
              </a:ext>
            </a:extLst>
          </p:cNvPr>
          <p:cNvSpPr/>
          <p:nvPr/>
        </p:nvSpPr>
        <p:spPr>
          <a:xfrm>
            <a:off x="10497796" y="456021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Motion Planning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E1DAB44-C663-2646-81E0-0DE1EDBF762D}"/>
              </a:ext>
            </a:extLst>
          </p:cNvPr>
          <p:cNvCxnSpPr>
            <a:cxnSpLocks/>
            <a:stCxn id="36" idx="3"/>
            <a:endCxn id="33" idx="1"/>
          </p:cNvCxnSpPr>
          <p:nvPr/>
        </p:nvCxnSpPr>
        <p:spPr>
          <a:xfrm>
            <a:off x="7790200" y="4056991"/>
            <a:ext cx="613163" cy="2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D71ED565-1EAC-CD40-B7EC-E406FE9B7FF2}"/>
              </a:ext>
            </a:extLst>
          </p:cNvPr>
          <p:cNvSpPr/>
          <p:nvPr/>
        </p:nvSpPr>
        <p:spPr>
          <a:xfrm>
            <a:off x="10497796" y="3907552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Markers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A310593-47F0-4643-8A74-862DBDFFC912}"/>
              </a:ext>
            </a:extLst>
          </p:cNvPr>
          <p:cNvSpPr/>
          <p:nvPr/>
        </p:nvSpPr>
        <p:spPr>
          <a:xfrm>
            <a:off x="6271900" y="2965391"/>
            <a:ext cx="3675406" cy="1392963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E850679-6074-B340-B420-8933AD0D267E}"/>
              </a:ext>
            </a:extLst>
          </p:cNvPr>
          <p:cNvSpPr/>
          <p:nvPr/>
        </p:nvSpPr>
        <p:spPr>
          <a:xfrm>
            <a:off x="10306228" y="2965391"/>
            <a:ext cx="1806360" cy="1390380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BC5B6A3-46D8-744D-934F-4BD67A507F11}"/>
              </a:ext>
            </a:extLst>
          </p:cNvPr>
          <p:cNvSpPr/>
          <p:nvPr/>
        </p:nvSpPr>
        <p:spPr>
          <a:xfrm>
            <a:off x="8281238" y="4462290"/>
            <a:ext cx="3831350" cy="516452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D054BE9-E7E1-664C-A0DC-83E3AD59FD8E}"/>
              </a:ext>
            </a:extLst>
          </p:cNvPr>
          <p:cNvSpPr/>
          <p:nvPr/>
        </p:nvSpPr>
        <p:spPr>
          <a:xfrm>
            <a:off x="8281238" y="5134790"/>
            <a:ext cx="3831350" cy="50879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4FE2278-1C79-504F-BAD2-0AC24A1418EC}"/>
              </a:ext>
            </a:extLst>
          </p:cNvPr>
          <p:cNvCxnSpPr>
            <a:cxnSpLocks/>
            <a:stCxn id="26" idx="2"/>
            <a:endCxn id="36" idx="0"/>
          </p:cNvCxnSpPr>
          <p:nvPr/>
        </p:nvCxnSpPr>
        <p:spPr>
          <a:xfrm>
            <a:off x="7049565" y="3443081"/>
            <a:ext cx="0" cy="45786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03AFE81-7B4B-464F-8668-980E829AF22B}"/>
              </a:ext>
            </a:extLst>
          </p:cNvPr>
          <p:cNvCxnSpPr>
            <a:stCxn id="33" idx="2"/>
            <a:endCxn id="31" idx="0"/>
          </p:cNvCxnSpPr>
          <p:nvPr/>
        </p:nvCxnSpPr>
        <p:spPr>
          <a:xfrm flipH="1">
            <a:off x="9143998" y="4215209"/>
            <a:ext cx="1" cy="3412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98F27AE-A71E-AF43-9714-67CF00BE6640}"/>
              </a:ext>
            </a:extLst>
          </p:cNvPr>
          <p:cNvCxnSpPr>
            <a:cxnSpLocks/>
            <a:stCxn id="31" idx="3"/>
            <a:endCxn id="37" idx="1"/>
          </p:cNvCxnSpPr>
          <p:nvPr/>
        </p:nvCxnSpPr>
        <p:spPr>
          <a:xfrm>
            <a:off x="9884633" y="4712520"/>
            <a:ext cx="613163" cy="37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D9C0924A-C463-C24E-94EB-C5783483FCC8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>
            <a:off x="9884634" y="4059159"/>
            <a:ext cx="613162" cy="657102"/>
          </a:xfrm>
          <a:prstGeom prst="bentConnector3">
            <a:avLst>
              <a:gd name="adj1" fmla="val 416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03037F33-CB26-6B4A-890D-67834E3FB634}"/>
              </a:ext>
            </a:extLst>
          </p:cNvPr>
          <p:cNvCxnSpPr>
            <a:stCxn id="37" idx="2"/>
            <a:endCxn id="36" idx="2"/>
          </p:cNvCxnSpPr>
          <p:nvPr/>
        </p:nvCxnSpPr>
        <p:spPr>
          <a:xfrm rot="5400000" flipH="1">
            <a:off x="8814364" y="2448243"/>
            <a:ext cx="659270" cy="4188867"/>
          </a:xfrm>
          <a:prstGeom prst="bentConnector3">
            <a:avLst>
              <a:gd name="adj1" fmla="val -2819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EB21BB5-CAB3-884D-A195-88EAF9508905}"/>
              </a:ext>
            </a:extLst>
          </p:cNvPr>
          <p:cNvCxnSpPr>
            <a:endCxn id="31" idx="2"/>
          </p:cNvCxnSpPr>
          <p:nvPr/>
        </p:nvCxnSpPr>
        <p:spPr>
          <a:xfrm flipV="1">
            <a:off x="9143998" y="4868570"/>
            <a:ext cx="0" cy="3361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AAE1E70-A9B0-E448-829F-018312F92FFF}"/>
              </a:ext>
            </a:extLst>
          </p:cNvPr>
          <p:cNvCxnSpPr>
            <a:stCxn id="39" idx="0"/>
            <a:endCxn id="34" idx="2"/>
          </p:cNvCxnSpPr>
          <p:nvPr/>
        </p:nvCxnSpPr>
        <p:spPr>
          <a:xfrm flipV="1">
            <a:off x="11238432" y="3443081"/>
            <a:ext cx="1" cy="4644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284DB9A2-BD96-CC46-AAE7-0BC4F9AC57FE}"/>
              </a:ext>
            </a:extLst>
          </p:cNvPr>
          <p:cNvCxnSpPr>
            <a:cxnSpLocks/>
            <a:stCxn id="28" idx="3"/>
            <a:endCxn id="39" idx="2"/>
          </p:cNvCxnSpPr>
          <p:nvPr/>
        </p:nvCxnSpPr>
        <p:spPr>
          <a:xfrm flipH="1" flipV="1">
            <a:off x="11238432" y="4219652"/>
            <a:ext cx="740635" cy="1141128"/>
          </a:xfrm>
          <a:prstGeom prst="bentConnector4">
            <a:avLst>
              <a:gd name="adj1" fmla="val -10096"/>
              <a:gd name="adj2" fmla="val 823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5F8C03B8-4766-DB44-8C72-7A962627592D}"/>
              </a:ext>
            </a:extLst>
          </p:cNvPr>
          <p:cNvCxnSpPr>
            <a:stCxn id="33" idx="0"/>
            <a:endCxn id="39" idx="1"/>
          </p:cNvCxnSpPr>
          <p:nvPr/>
        </p:nvCxnSpPr>
        <p:spPr>
          <a:xfrm rot="16200000" flipH="1">
            <a:off x="9740650" y="3306457"/>
            <a:ext cx="160493" cy="1353797"/>
          </a:xfrm>
          <a:prstGeom prst="bentConnector4">
            <a:avLst>
              <a:gd name="adj1" fmla="val -89189"/>
              <a:gd name="adj2" fmla="val 8114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648F2EF8-2C13-CC49-92B7-1421919D5321}"/>
              </a:ext>
            </a:extLst>
          </p:cNvPr>
          <p:cNvSpPr/>
          <p:nvPr/>
        </p:nvSpPr>
        <p:spPr>
          <a:xfrm>
            <a:off x="6195701" y="2809740"/>
            <a:ext cx="5962114" cy="300261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843508F-5DEA-CE4B-AB17-0F04201ECA5B}"/>
              </a:ext>
            </a:extLst>
          </p:cNvPr>
          <p:cNvSpPr txBox="1"/>
          <p:nvPr/>
        </p:nvSpPr>
        <p:spPr>
          <a:xfrm>
            <a:off x="9763934" y="5129935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/depth</a:t>
            </a:r>
          </a:p>
          <a:p>
            <a:pPr algn="ctr"/>
            <a:r>
              <a:rPr lang="en-US" sz="1200" b="1" dirty="0"/>
              <a:t>/rgb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6FAA69C-11A7-8048-8B48-F28BB3AC9BC9}"/>
              </a:ext>
            </a:extLst>
          </p:cNvPr>
          <p:cNvSpPr txBox="1"/>
          <p:nvPr/>
        </p:nvSpPr>
        <p:spPr>
          <a:xfrm>
            <a:off x="11149411" y="5589469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/power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010EA04-9947-A646-9891-1FA0F41C8AA4}"/>
              </a:ext>
            </a:extLst>
          </p:cNvPr>
          <p:cNvSpPr txBox="1"/>
          <p:nvPr/>
        </p:nvSpPr>
        <p:spPr>
          <a:xfrm>
            <a:off x="6909982" y="2379700"/>
            <a:ext cx="89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/battery</a:t>
            </a:r>
          </a:p>
          <a:p>
            <a:pPr algn="ctr"/>
            <a:r>
              <a:rPr lang="en-US" sz="1200" b="1" dirty="0"/>
              <a:t>/settings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8921EDA-A833-EF40-A83D-63EDBFE8A792}"/>
              </a:ext>
            </a:extLst>
          </p:cNvPr>
          <p:cNvSpPr txBox="1"/>
          <p:nvPr/>
        </p:nvSpPr>
        <p:spPr>
          <a:xfrm>
            <a:off x="7049564" y="4782724"/>
            <a:ext cx="898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/path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126C683-3177-AC49-8603-8AFF96402A85}"/>
              </a:ext>
            </a:extLst>
          </p:cNvPr>
          <p:cNvSpPr/>
          <p:nvPr/>
        </p:nvSpPr>
        <p:spPr>
          <a:xfrm>
            <a:off x="6284711" y="5148591"/>
            <a:ext cx="1872958" cy="491071"/>
          </a:xfrm>
          <a:prstGeom prst="rect">
            <a:avLst/>
          </a:prstGeom>
          <a:noFill/>
          <a:ln w="28575">
            <a:solidFill>
              <a:srgbClr val="E96BE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b="1" dirty="0">
                <a:solidFill>
                  <a:schemeClr val="tx1"/>
                </a:solidFill>
              </a:rPr>
              <a:t>/robot_model=“my_robot”</a:t>
            </a:r>
          </a:p>
          <a:p>
            <a:r>
              <a:rPr lang="en-US" sz="800" b="1" dirty="0">
                <a:solidFill>
                  <a:schemeClr val="tx1"/>
                </a:solidFill>
              </a:rPr>
              <a:t>/max_speed=0.5</a:t>
            </a:r>
          </a:p>
          <a:p>
            <a:r>
              <a:rPr lang="en-US" sz="800" b="1" dirty="0">
                <a:solidFill>
                  <a:schemeClr val="tx1"/>
                </a:solidFill>
              </a:rPr>
              <a:t>/slam_node=True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30A87-7861-B842-92D8-B4BC09633708}"/>
              </a:ext>
            </a:extLst>
          </p:cNvPr>
          <p:cNvGrpSpPr/>
          <p:nvPr/>
        </p:nvGrpSpPr>
        <p:grpSpPr>
          <a:xfrm>
            <a:off x="6199146" y="5916556"/>
            <a:ext cx="2998260" cy="641376"/>
            <a:chOff x="6195701" y="5936377"/>
            <a:chExt cx="2998260" cy="641376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85A0F49-EFCB-644D-89A9-B187846B22B1}"/>
                </a:ext>
              </a:extLst>
            </p:cNvPr>
            <p:cNvSpPr/>
            <p:nvPr/>
          </p:nvSpPr>
          <p:spPr>
            <a:xfrm>
              <a:off x="6195701" y="5936377"/>
              <a:ext cx="2998260" cy="641376"/>
            </a:xfrm>
            <a:prstGeom prst="rect">
              <a:avLst/>
            </a:prstGeom>
            <a:noFill/>
            <a:ln w="28575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800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7B82FC60-E613-3944-AE3A-673D380DF6CF}"/>
                </a:ext>
              </a:extLst>
            </p:cNvPr>
            <p:cNvSpPr/>
            <p:nvPr/>
          </p:nvSpPr>
          <p:spPr>
            <a:xfrm>
              <a:off x="6288578" y="6016687"/>
              <a:ext cx="697203" cy="205099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/battery</a:t>
              </a: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3AE819A7-D59E-1D47-96E0-2C98BD94864A}"/>
                </a:ext>
              </a:extLst>
            </p:cNvPr>
            <p:cNvSpPr/>
            <p:nvPr/>
          </p:nvSpPr>
          <p:spPr>
            <a:xfrm>
              <a:off x="7982583" y="6016687"/>
              <a:ext cx="697203" cy="205099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/objects</a:t>
              </a:r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055E19A3-63C4-A648-B163-7F3E2A78059F}"/>
                </a:ext>
              </a:extLst>
            </p:cNvPr>
            <p:cNvSpPr/>
            <p:nvPr/>
          </p:nvSpPr>
          <p:spPr>
            <a:xfrm>
              <a:off x="8331184" y="6294102"/>
              <a:ext cx="697203" cy="205099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/ground</a:t>
              </a:r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4BFFD35C-6065-8244-A285-CF4C080FCF6C}"/>
                </a:ext>
              </a:extLst>
            </p:cNvPr>
            <p:cNvSpPr/>
            <p:nvPr/>
          </p:nvSpPr>
          <p:spPr>
            <a:xfrm>
              <a:off x="7135580" y="6016687"/>
              <a:ext cx="697203" cy="205099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/path</a:t>
              </a:r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2E24EF25-EA1C-884E-8639-AB35BEA45AB9}"/>
                </a:ext>
              </a:extLst>
            </p:cNvPr>
            <p:cNvSpPr/>
            <p:nvPr/>
          </p:nvSpPr>
          <p:spPr>
            <a:xfrm>
              <a:off x="7473583" y="6294102"/>
              <a:ext cx="697203" cy="205099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/odom</a:t>
              </a: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C5F30692-F4C4-1040-BEAE-A7CE40FE562C}"/>
                </a:ext>
              </a:extLst>
            </p:cNvPr>
            <p:cNvSpPr/>
            <p:nvPr/>
          </p:nvSpPr>
          <p:spPr>
            <a:xfrm>
              <a:off x="6615983" y="6294102"/>
              <a:ext cx="697203" cy="205099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/camera</a:t>
              </a:r>
            </a:p>
          </p:txBody>
        </p:sp>
      </p:grp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86750C3A-7D23-CE46-9BAB-B3B751A996D6}"/>
              </a:ext>
            </a:extLst>
          </p:cNvPr>
          <p:cNvSpPr/>
          <p:nvPr/>
        </p:nvSpPr>
        <p:spPr>
          <a:xfrm>
            <a:off x="8127763" y="1935947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Remote PC</a:t>
            </a:r>
          </a:p>
        </p:txBody>
      </p:sp>
      <p:cxnSp>
        <p:nvCxnSpPr>
          <p:cNvPr id="66" name="Elbow Connector 65">
            <a:extLst>
              <a:ext uri="{FF2B5EF4-FFF2-40B4-BE49-F238E27FC236}">
                <a16:creationId xmlns:a16="http://schemas.microsoft.com/office/drawing/2014/main" id="{831C3058-DE15-264F-9A8D-302771383348}"/>
              </a:ext>
            </a:extLst>
          </p:cNvPr>
          <p:cNvCxnSpPr>
            <a:cxnSpLocks/>
            <a:stCxn id="34" idx="0"/>
            <a:endCxn id="65" idx="2"/>
          </p:cNvCxnSpPr>
          <p:nvPr/>
        </p:nvCxnSpPr>
        <p:spPr>
          <a:xfrm rot="16200000" flipV="1">
            <a:off x="9658627" y="1551175"/>
            <a:ext cx="826611" cy="2333002"/>
          </a:xfrm>
          <a:prstGeom prst="bentConnector3">
            <a:avLst>
              <a:gd name="adj1" fmla="val 572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9" name="Graphic 68">
            <a:extLst>
              <a:ext uri="{FF2B5EF4-FFF2-40B4-BE49-F238E27FC236}">
                <a16:creationId xmlns:a16="http://schemas.microsoft.com/office/drawing/2014/main" id="{672EB8BF-0895-D348-909A-4D19312EFE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9213" b="26826"/>
          <a:stretch/>
        </p:blipFill>
        <p:spPr>
          <a:xfrm>
            <a:off x="8542613" y="1290727"/>
            <a:ext cx="725636" cy="580160"/>
          </a:xfrm>
          <a:prstGeom prst="rect">
            <a:avLst/>
          </a:prstGeom>
        </p:spPr>
      </p:pic>
      <p:pic>
        <p:nvPicPr>
          <p:cNvPr id="71" name="Graphic 70">
            <a:extLst>
              <a:ext uri="{FF2B5EF4-FFF2-40B4-BE49-F238E27FC236}">
                <a16:creationId xmlns:a16="http://schemas.microsoft.com/office/drawing/2014/main" id="{C80E6F23-CE18-E24F-964C-722D9D7C35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1423" y="6047903"/>
            <a:ext cx="766420" cy="429195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34B62809-568C-0F40-8867-55636EDF0A91}"/>
              </a:ext>
            </a:extLst>
          </p:cNvPr>
          <p:cNvSpPr/>
          <p:nvPr/>
        </p:nvSpPr>
        <p:spPr>
          <a:xfrm>
            <a:off x="10706985" y="1159186"/>
            <a:ext cx="1443002" cy="1481783"/>
          </a:xfrm>
          <a:prstGeom prst="rect">
            <a:avLst/>
          </a:prstGeom>
          <a:noFill/>
          <a:ln w="285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Hardware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Node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Package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Topic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Service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Master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Parameter Server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Bag File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2EE10248-A2E1-924E-94F9-46A8EC6CA6C3}"/>
              </a:ext>
            </a:extLst>
          </p:cNvPr>
          <p:cNvSpPr/>
          <p:nvPr/>
        </p:nvSpPr>
        <p:spPr>
          <a:xfrm>
            <a:off x="10309423" y="1276757"/>
            <a:ext cx="397562" cy="8613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39ABF19-408E-684D-BE18-F6CA65F8F006}"/>
              </a:ext>
            </a:extLst>
          </p:cNvPr>
          <p:cNvSpPr/>
          <p:nvPr/>
        </p:nvSpPr>
        <p:spPr>
          <a:xfrm>
            <a:off x="10309423" y="1456288"/>
            <a:ext cx="397562" cy="844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6143755-867F-1C43-AA27-2A9F3A7026BD}"/>
              </a:ext>
            </a:extLst>
          </p:cNvPr>
          <p:cNvSpPr/>
          <p:nvPr/>
        </p:nvSpPr>
        <p:spPr>
          <a:xfrm>
            <a:off x="10304918" y="1605753"/>
            <a:ext cx="427024" cy="10053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F1FCAD3-5F52-5840-AABA-7D480B5A5F23}"/>
              </a:ext>
            </a:extLst>
          </p:cNvPr>
          <p:cNvCxnSpPr>
            <a:cxnSpLocks/>
          </p:cNvCxnSpPr>
          <p:nvPr/>
        </p:nvCxnSpPr>
        <p:spPr>
          <a:xfrm>
            <a:off x="10304918" y="1827797"/>
            <a:ext cx="43162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61D3F86-F00E-EE44-BB38-071594368F8A}"/>
              </a:ext>
            </a:extLst>
          </p:cNvPr>
          <p:cNvCxnSpPr>
            <a:cxnSpLocks/>
          </p:cNvCxnSpPr>
          <p:nvPr/>
        </p:nvCxnSpPr>
        <p:spPr>
          <a:xfrm flipH="1">
            <a:off x="10304918" y="2003150"/>
            <a:ext cx="437709" cy="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BFCA44EA-DB68-404C-BC6D-F89513AF2726}"/>
              </a:ext>
            </a:extLst>
          </p:cNvPr>
          <p:cNvSpPr/>
          <p:nvPr/>
        </p:nvSpPr>
        <p:spPr>
          <a:xfrm>
            <a:off x="10304918" y="2116975"/>
            <a:ext cx="427024" cy="100531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79B601FB-5238-D447-A40E-E97FBEB564D1}"/>
              </a:ext>
            </a:extLst>
          </p:cNvPr>
          <p:cNvSpPr/>
          <p:nvPr/>
        </p:nvSpPr>
        <p:spPr>
          <a:xfrm>
            <a:off x="10304918" y="2283838"/>
            <a:ext cx="440212" cy="89320"/>
          </a:xfrm>
          <a:prstGeom prst="rect">
            <a:avLst/>
          </a:prstGeom>
          <a:noFill/>
          <a:ln w="19050">
            <a:solidFill>
              <a:srgbClr val="E96BE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00" b="1" dirty="0">
              <a:solidFill>
                <a:schemeClr val="tx1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EEE933A-A729-2748-BB00-C4959BAD9E0A}"/>
              </a:ext>
            </a:extLst>
          </p:cNvPr>
          <p:cNvSpPr/>
          <p:nvPr/>
        </p:nvSpPr>
        <p:spPr>
          <a:xfrm>
            <a:off x="10304918" y="2453246"/>
            <a:ext cx="440212" cy="89320"/>
          </a:xfrm>
          <a:prstGeom prst="rect">
            <a:avLst/>
          </a:prstGeom>
          <a:noFill/>
          <a:ln w="19050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00" b="1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FC1AA01-5DCA-CBE4-A584-70634D67D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3165278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CONCEPTS IN ROS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53D192-53A7-DA48-81A6-3FD945E8180B}"/>
              </a:ext>
            </a:extLst>
          </p:cNvPr>
          <p:cNvCxnSpPr>
            <a:cxnSpLocks/>
          </p:cNvCxnSpPr>
          <p:nvPr/>
        </p:nvCxnSpPr>
        <p:spPr>
          <a:xfrm>
            <a:off x="6152972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CD5DF8-343B-5443-8981-B84BCA59C25D}"/>
              </a:ext>
            </a:extLst>
          </p:cNvPr>
          <p:cNvCxnSpPr>
            <a:cxnSpLocks/>
          </p:cNvCxnSpPr>
          <p:nvPr/>
        </p:nvCxnSpPr>
        <p:spPr>
          <a:xfrm>
            <a:off x="2955424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EA1BEE-D798-B64C-A242-1E41C145228C}"/>
              </a:ext>
            </a:extLst>
          </p:cNvPr>
          <p:cNvCxnSpPr/>
          <p:nvPr/>
        </p:nvCxnSpPr>
        <p:spPr>
          <a:xfrm>
            <a:off x="9252245" y="700754"/>
            <a:ext cx="0" cy="5922238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1EE7443-EBCA-F14B-A927-6CC54C973290}"/>
              </a:ext>
            </a:extLst>
          </p:cNvPr>
          <p:cNvSpPr/>
          <p:nvPr/>
        </p:nvSpPr>
        <p:spPr>
          <a:xfrm>
            <a:off x="145279" y="1478425"/>
            <a:ext cx="2593653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COMPUTATION GRAPH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00CA130-9B5B-7F46-819C-03CA7FF915ED}"/>
              </a:ext>
            </a:extLst>
          </p:cNvPr>
          <p:cNvSpPr/>
          <p:nvPr/>
        </p:nvSpPr>
        <p:spPr>
          <a:xfrm>
            <a:off x="3171917" y="1478426"/>
            <a:ext cx="2764562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FILESYSTEM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2511B784-0B3B-3D48-B400-F355DFBF5F8B}"/>
              </a:ext>
            </a:extLst>
          </p:cNvPr>
          <p:cNvSpPr/>
          <p:nvPr/>
        </p:nvSpPr>
        <p:spPr>
          <a:xfrm>
            <a:off x="6369465" y="1478425"/>
            <a:ext cx="2666287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COMMUNITY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B5EE40B-5615-B243-8373-FC2B9316D7D3}"/>
              </a:ext>
            </a:extLst>
          </p:cNvPr>
          <p:cNvSpPr/>
          <p:nvPr/>
        </p:nvSpPr>
        <p:spPr>
          <a:xfrm>
            <a:off x="9388979" y="790489"/>
            <a:ext cx="2666287" cy="44865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86B8E3-C848-114B-BA62-0389459C0035}"/>
              </a:ext>
            </a:extLst>
          </p:cNvPr>
          <p:cNvCxnSpPr>
            <a:cxnSpLocks/>
          </p:cNvCxnSpPr>
          <p:nvPr/>
        </p:nvCxnSpPr>
        <p:spPr>
          <a:xfrm flipH="1">
            <a:off x="0" y="1350238"/>
            <a:ext cx="9252245" cy="0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17D7AA9-6CD2-E14C-9749-F6920699ED4B}"/>
              </a:ext>
            </a:extLst>
          </p:cNvPr>
          <p:cNvSpPr/>
          <p:nvPr/>
        </p:nvSpPr>
        <p:spPr>
          <a:xfrm>
            <a:off x="145278" y="803306"/>
            <a:ext cx="8890474" cy="43583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LEVELS OF CONCEPTS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21268B-21C9-5241-A08B-7F7E78EFC0BE}"/>
              </a:ext>
            </a:extLst>
          </p:cNvPr>
          <p:cNvSpPr txBox="1"/>
          <p:nvPr/>
        </p:nvSpPr>
        <p:spPr>
          <a:xfrm>
            <a:off x="385270" y="2058520"/>
            <a:ext cx="2593654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Nodes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Topics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Messages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Services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Master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Parameter Server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Bags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ABEAF1-ACA6-3E4A-A9C2-EB00A743031D}"/>
              </a:ext>
            </a:extLst>
          </p:cNvPr>
          <p:cNvSpPr txBox="1"/>
          <p:nvPr/>
        </p:nvSpPr>
        <p:spPr>
          <a:xfrm>
            <a:off x="3563591" y="2058520"/>
            <a:ext cx="2593654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Packages</a:t>
            </a:r>
          </a:p>
          <a:p>
            <a:pPr>
              <a:lnSpc>
                <a:spcPct val="150000"/>
              </a:lnSpc>
            </a:pPr>
            <a:r>
              <a:rPr lang="en-US" b="1" dirty="0"/>
              <a:t>Metapackages</a:t>
            </a:r>
          </a:p>
          <a:p>
            <a:pPr>
              <a:lnSpc>
                <a:spcPct val="150000"/>
              </a:lnSpc>
            </a:pPr>
            <a:r>
              <a:rPr lang="en-US" b="1" dirty="0"/>
              <a:t>Package Manifests</a:t>
            </a:r>
          </a:p>
          <a:p>
            <a:pPr>
              <a:lnSpc>
                <a:spcPct val="150000"/>
              </a:lnSpc>
            </a:pPr>
            <a:r>
              <a:rPr lang="en-US" b="1" dirty="0"/>
              <a:t>Message Types</a:t>
            </a:r>
          </a:p>
          <a:p>
            <a:pPr>
              <a:lnSpc>
                <a:spcPct val="150000"/>
              </a:lnSpc>
            </a:pPr>
            <a:r>
              <a:rPr lang="en-US" b="1" dirty="0"/>
              <a:t>Service Types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A220BF-6320-DC48-8693-8D51E686D1AA}"/>
              </a:ext>
            </a:extLst>
          </p:cNvPr>
          <p:cNvSpPr txBox="1"/>
          <p:nvPr/>
        </p:nvSpPr>
        <p:spPr>
          <a:xfrm>
            <a:off x="6856573" y="2058520"/>
            <a:ext cx="2593654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Distributions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Repositories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ROS Wiki and Forums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4B186F-87DB-F24C-916D-4CAA34BCE0F4}"/>
              </a:ext>
            </a:extLst>
          </p:cNvPr>
          <p:cNvCxnSpPr>
            <a:cxnSpLocks/>
          </p:cNvCxnSpPr>
          <p:nvPr/>
        </p:nvCxnSpPr>
        <p:spPr>
          <a:xfrm>
            <a:off x="264919" y="1939898"/>
            <a:ext cx="8545" cy="2888476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85F5429-B76D-B14D-A374-4C6B2212452A}"/>
              </a:ext>
            </a:extLst>
          </p:cNvPr>
          <p:cNvCxnSpPr>
            <a:cxnSpLocks/>
          </p:cNvCxnSpPr>
          <p:nvPr/>
        </p:nvCxnSpPr>
        <p:spPr>
          <a:xfrm>
            <a:off x="273465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6CF4CB1-B293-1F4A-A994-F50013568A55}"/>
              </a:ext>
            </a:extLst>
          </p:cNvPr>
          <p:cNvCxnSpPr>
            <a:cxnSpLocks/>
          </p:cNvCxnSpPr>
          <p:nvPr/>
        </p:nvCxnSpPr>
        <p:spPr>
          <a:xfrm>
            <a:off x="273465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0DC86EB-9454-6B42-9149-FCDEA7CB3654}"/>
              </a:ext>
            </a:extLst>
          </p:cNvPr>
          <p:cNvCxnSpPr>
            <a:cxnSpLocks/>
          </p:cNvCxnSpPr>
          <p:nvPr/>
        </p:nvCxnSpPr>
        <p:spPr>
          <a:xfrm>
            <a:off x="264919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8ED4720-31E1-544F-8864-9527A8A0C032}"/>
              </a:ext>
            </a:extLst>
          </p:cNvPr>
          <p:cNvCxnSpPr>
            <a:cxnSpLocks/>
          </p:cNvCxnSpPr>
          <p:nvPr/>
        </p:nvCxnSpPr>
        <p:spPr>
          <a:xfrm>
            <a:off x="273465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D50C24A-8036-C44C-9F48-BC035BFB15C9}"/>
              </a:ext>
            </a:extLst>
          </p:cNvPr>
          <p:cNvCxnSpPr>
            <a:cxnSpLocks/>
          </p:cNvCxnSpPr>
          <p:nvPr/>
        </p:nvCxnSpPr>
        <p:spPr>
          <a:xfrm>
            <a:off x="264919" y="4403932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B7D32EB-EE9A-5A48-89FA-66FBCBD4699D}"/>
              </a:ext>
            </a:extLst>
          </p:cNvPr>
          <p:cNvCxnSpPr>
            <a:cxnSpLocks/>
          </p:cNvCxnSpPr>
          <p:nvPr/>
        </p:nvCxnSpPr>
        <p:spPr>
          <a:xfrm>
            <a:off x="264919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05FFF46-5564-E041-9D0A-85822F2288B9}"/>
              </a:ext>
            </a:extLst>
          </p:cNvPr>
          <p:cNvCxnSpPr>
            <a:cxnSpLocks/>
          </p:cNvCxnSpPr>
          <p:nvPr/>
        </p:nvCxnSpPr>
        <p:spPr>
          <a:xfrm>
            <a:off x="273465" y="4828374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E5EFC3A-719B-374E-9C8E-B62955BAED7F}"/>
              </a:ext>
            </a:extLst>
          </p:cNvPr>
          <p:cNvCxnSpPr>
            <a:cxnSpLocks/>
          </p:cNvCxnSpPr>
          <p:nvPr/>
        </p:nvCxnSpPr>
        <p:spPr>
          <a:xfrm>
            <a:off x="3307217" y="1939898"/>
            <a:ext cx="0" cy="204386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A076814-E224-9541-9E5A-9F186769C5F2}"/>
              </a:ext>
            </a:extLst>
          </p:cNvPr>
          <p:cNvCxnSpPr>
            <a:cxnSpLocks/>
          </p:cNvCxnSpPr>
          <p:nvPr/>
        </p:nvCxnSpPr>
        <p:spPr>
          <a:xfrm>
            <a:off x="3315763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03E8ED0-0F71-2B4E-9F7B-380FE0D73116}"/>
              </a:ext>
            </a:extLst>
          </p:cNvPr>
          <p:cNvCxnSpPr>
            <a:cxnSpLocks/>
          </p:cNvCxnSpPr>
          <p:nvPr/>
        </p:nvCxnSpPr>
        <p:spPr>
          <a:xfrm>
            <a:off x="3315763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45B0AF5-31C0-C443-9A76-837D8F1435EE}"/>
              </a:ext>
            </a:extLst>
          </p:cNvPr>
          <p:cNvCxnSpPr>
            <a:cxnSpLocks/>
          </p:cNvCxnSpPr>
          <p:nvPr/>
        </p:nvCxnSpPr>
        <p:spPr>
          <a:xfrm>
            <a:off x="3307217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3A87FC0-FEFC-BB4A-A1B0-9F93EF6D0A22}"/>
              </a:ext>
            </a:extLst>
          </p:cNvPr>
          <p:cNvCxnSpPr>
            <a:cxnSpLocks/>
          </p:cNvCxnSpPr>
          <p:nvPr/>
        </p:nvCxnSpPr>
        <p:spPr>
          <a:xfrm>
            <a:off x="3315763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CEC6408-F390-0F40-86C2-E46FB7269DC5}"/>
              </a:ext>
            </a:extLst>
          </p:cNvPr>
          <p:cNvCxnSpPr>
            <a:cxnSpLocks/>
          </p:cNvCxnSpPr>
          <p:nvPr/>
        </p:nvCxnSpPr>
        <p:spPr>
          <a:xfrm>
            <a:off x="3307217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8F142F9-4356-6C4D-97BF-6F08E78E5568}"/>
              </a:ext>
            </a:extLst>
          </p:cNvPr>
          <p:cNvCxnSpPr>
            <a:cxnSpLocks/>
          </p:cNvCxnSpPr>
          <p:nvPr/>
        </p:nvCxnSpPr>
        <p:spPr>
          <a:xfrm>
            <a:off x="6588445" y="1939898"/>
            <a:ext cx="0" cy="1232017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3367A03-9A9B-7941-9632-851DA1672830}"/>
              </a:ext>
            </a:extLst>
          </p:cNvPr>
          <p:cNvCxnSpPr>
            <a:cxnSpLocks/>
          </p:cNvCxnSpPr>
          <p:nvPr/>
        </p:nvCxnSpPr>
        <p:spPr>
          <a:xfrm>
            <a:off x="6596991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B4FFEDC-14BC-6F4D-A6D2-236FA198A8DC}"/>
              </a:ext>
            </a:extLst>
          </p:cNvPr>
          <p:cNvCxnSpPr>
            <a:cxnSpLocks/>
          </p:cNvCxnSpPr>
          <p:nvPr/>
        </p:nvCxnSpPr>
        <p:spPr>
          <a:xfrm>
            <a:off x="6596991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97AECE8-183F-F34A-884A-69950812F485}"/>
              </a:ext>
            </a:extLst>
          </p:cNvPr>
          <p:cNvCxnSpPr>
            <a:cxnSpLocks/>
          </p:cNvCxnSpPr>
          <p:nvPr/>
        </p:nvCxnSpPr>
        <p:spPr>
          <a:xfrm>
            <a:off x="6588445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0E92FD1-A51A-1846-8C1D-BA89329BDBDC}"/>
              </a:ext>
            </a:extLst>
          </p:cNvPr>
          <p:cNvSpPr txBox="1"/>
          <p:nvPr/>
        </p:nvSpPr>
        <p:spPr>
          <a:xfrm>
            <a:off x="9718354" y="1350238"/>
            <a:ext cx="2593654" cy="836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dirty="0">
                <a:solidFill>
                  <a:schemeClr val="bg1">
                    <a:lumMod val="65000"/>
                  </a:schemeClr>
                </a:solidFill>
              </a:rPr>
              <a:t>Graph Resource Names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solidFill>
                  <a:schemeClr val="bg1">
                    <a:lumMod val="65000"/>
                  </a:schemeClr>
                </a:solidFill>
              </a:rPr>
              <a:t>Package Resource Names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13831DB-B2B7-2949-8319-044AA8240797}"/>
              </a:ext>
            </a:extLst>
          </p:cNvPr>
          <p:cNvCxnSpPr>
            <a:cxnSpLocks/>
          </p:cNvCxnSpPr>
          <p:nvPr/>
        </p:nvCxnSpPr>
        <p:spPr>
          <a:xfrm>
            <a:off x="9485378" y="1231616"/>
            <a:ext cx="8546" cy="81061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D96076E-43CF-6840-8CD9-21C172DF5B06}"/>
              </a:ext>
            </a:extLst>
          </p:cNvPr>
          <p:cNvCxnSpPr>
            <a:cxnSpLocks/>
          </p:cNvCxnSpPr>
          <p:nvPr/>
        </p:nvCxnSpPr>
        <p:spPr>
          <a:xfrm>
            <a:off x="9493924" y="163326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52F07E3-34CB-B140-A156-5B5A7DB9D05A}"/>
              </a:ext>
            </a:extLst>
          </p:cNvPr>
          <p:cNvCxnSpPr>
            <a:cxnSpLocks/>
          </p:cNvCxnSpPr>
          <p:nvPr/>
        </p:nvCxnSpPr>
        <p:spPr>
          <a:xfrm>
            <a:off x="9493924" y="204223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105ACE9-0B45-8697-C845-2D0107D68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163649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9EA835B-8ED5-714E-8D59-F339D495C5FA}"/>
              </a:ext>
            </a:extLst>
          </p:cNvPr>
          <p:cNvSpPr/>
          <p:nvPr/>
        </p:nvSpPr>
        <p:spPr>
          <a:xfrm>
            <a:off x="6266560" y="1504060"/>
            <a:ext cx="5749540" cy="4942775"/>
          </a:xfrm>
          <a:prstGeom prst="roundRect">
            <a:avLst>
              <a:gd name="adj" fmla="val 8511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ghdad" pitchFamily="2" charset="-78"/>
                <a:cs typeface="Baghdad" pitchFamily="2" charset="-78"/>
              </a:rPr>
              <a:t>METAPACKAGE</a:t>
            </a: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sz="2400" dirty="0">
              <a:latin typeface="Baghdad" pitchFamily="2" charset="-78"/>
              <a:cs typeface="Baghdad" pitchFamily="2" charset="-7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43374"/>
            <a:ext cx="5674641" cy="535531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ROS software is organized in packages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Contains nodes, configuration files, datasets,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Goal is to provide useful functionality in an easy-to-consume manner and reusability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Metapackages</a:t>
            </a:r>
            <a:r>
              <a:rPr lang="en-US" dirty="0"/>
              <a:t>: Specialized packages used as a virtual package. It references one or more related packages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Package Manifest</a:t>
            </a:r>
            <a:r>
              <a:rPr lang="en-US" dirty="0"/>
              <a:t>: Mandatory XML file in a package which defines the properties of the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Messages Description Files</a:t>
            </a:r>
            <a:r>
              <a:rPr lang="en-US" dirty="0"/>
              <a:t>: .msg files which describe the data values that ROS nodes publish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Service Description Files</a:t>
            </a:r>
            <a:r>
              <a:rPr lang="en-US" dirty="0"/>
              <a:t>: .srv files to enable request/response communication between ROS nodes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FILESYSTEM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6096000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A1F6371-A9EE-B54D-A233-D258E3A12388}"/>
              </a:ext>
            </a:extLst>
          </p:cNvPr>
          <p:cNvSpPr/>
          <p:nvPr/>
        </p:nvSpPr>
        <p:spPr>
          <a:xfrm>
            <a:off x="6813786" y="2424656"/>
            <a:ext cx="2210574" cy="2172981"/>
          </a:xfrm>
          <a:prstGeom prst="roundRect">
            <a:avLst>
              <a:gd name="adj" fmla="val 998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Baghdad" pitchFamily="2" charset="-78"/>
                <a:cs typeface="Baghdad" pitchFamily="2" charset="-78"/>
              </a:rPr>
              <a:t>PACKAGE 1</a:t>
            </a:r>
            <a:endParaRPr lang="en-US" sz="12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C6BF6C2-C08F-B347-9DA9-28769ACEA40E}"/>
              </a:ext>
            </a:extLst>
          </p:cNvPr>
          <p:cNvSpPr/>
          <p:nvPr/>
        </p:nvSpPr>
        <p:spPr>
          <a:xfrm>
            <a:off x="7342799" y="3304978"/>
            <a:ext cx="1152548" cy="30622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PACKAGE MANIFEST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5BA34C2-9398-0D43-8B0D-D200B598BE66}"/>
              </a:ext>
            </a:extLst>
          </p:cNvPr>
          <p:cNvSpPr/>
          <p:nvPr/>
        </p:nvSpPr>
        <p:spPr>
          <a:xfrm>
            <a:off x="6972207" y="2920806"/>
            <a:ext cx="748409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MESSAGES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C7132CF-A4BE-1948-B7FA-0539CAB0B3FD}"/>
              </a:ext>
            </a:extLst>
          </p:cNvPr>
          <p:cNvSpPr/>
          <p:nvPr/>
        </p:nvSpPr>
        <p:spPr>
          <a:xfrm>
            <a:off x="7954191" y="2915482"/>
            <a:ext cx="748409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SERVICES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BB77384-403A-D64D-BE3B-B81AB60AB544}"/>
              </a:ext>
            </a:extLst>
          </p:cNvPr>
          <p:cNvSpPr/>
          <p:nvPr/>
        </p:nvSpPr>
        <p:spPr>
          <a:xfrm>
            <a:off x="7939438" y="3691528"/>
            <a:ext cx="866100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LAUNCH FILES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0F5AA-53FC-3143-B7DD-AFB15BCAA51E}"/>
              </a:ext>
            </a:extLst>
          </p:cNvPr>
          <p:cNvSpPr/>
          <p:nvPr/>
        </p:nvSpPr>
        <p:spPr>
          <a:xfrm>
            <a:off x="6972207" y="3704246"/>
            <a:ext cx="748409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SCRIPTS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DE9A023-8F38-7C4D-87B8-9290B4BFD2D7}"/>
              </a:ext>
            </a:extLst>
          </p:cNvPr>
          <p:cNvSpPr/>
          <p:nvPr/>
        </p:nvSpPr>
        <p:spPr>
          <a:xfrm>
            <a:off x="7265542" y="4088300"/>
            <a:ext cx="547316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LOGS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5C01360-164D-B244-966C-6DD874E5FB86}"/>
              </a:ext>
            </a:extLst>
          </p:cNvPr>
          <p:cNvSpPr/>
          <p:nvPr/>
        </p:nvSpPr>
        <p:spPr>
          <a:xfrm>
            <a:off x="8054738" y="4084694"/>
            <a:ext cx="547316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MISC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2C39656-DDE8-F044-B05E-CF90A57BA127}"/>
              </a:ext>
            </a:extLst>
          </p:cNvPr>
          <p:cNvSpPr/>
          <p:nvPr/>
        </p:nvSpPr>
        <p:spPr>
          <a:xfrm>
            <a:off x="9414943" y="3951654"/>
            <a:ext cx="2210574" cy="2172981"/>
          </a:xfrm>
          <a:prstGeom prst="roundRect">
            <a:avLst>
              <a:gd name="adj" fmla="val 998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Baghdad" pitchFamily="2" charset="-78"/>
                <a:cs typeface="Baghdad" pitchFamily="2" charset="-78"/>
              </a:rPr>
              <a:t>PACKAGE 2</a:t>
            </a:r>
            <a:endParaRPr lang="en-US" sz="1200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  <a:p>
            <a:pPr algn="ctr"/>
            <a:endParaRPr lang="en-US" dirty="0">
              <a:latin typeface="Baghdad" pitchFamily="2" charset="-78"/>
              <a:cs typeface="Baghdad" pitchFamily="2" charset="-78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65A68D1C-F975-D84F-830F-4199DCBCAA79}"/>
              </a:ext>
            </a:extLst>
          </p:cNvPr>
          <p:cNvSpPr/>
          <p:nvPr/>
        </p:nvSpPr>
        <p:spPr>
          <a:xfrm>
            <a:off x="9943956" y="4823912"/>
            <a:ext cx="1152548" cy="30493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PACKAGE MANIFEST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441A6A3C-0ACA-C240-91BE-BE631189B622}"/>
              </a:ext>
            </a:extLst>
          </p:cNvPr>
          <p:cNvSpPr/>
          <p:nvPr/>
        </p:nvSpPr>
        <p:spPr>
          <a:xfrm>
            <a:off x="9599449" y="4461386"/>
            <a:ext cx="748409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MESSAGES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B01318C5-75C3-1542-AF5B-76E080092A1B}"/>
              </a:ext>
            </a:extLst>
          </p:cNvPr>
          <p:cNvSpPr/>
          <p:nvPr/>
        </p:nvSpPr>
        <p:spPr>
          <a:xfrm>
            <a:off x="10612483" y="4452688"/>
            <a:ext cx="748409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SERVICES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DDC5B04-B64A-AA42-98BA-AC48020D2F6A}"/>
              </a:ext>
            </a:extLst>
          </p:cNvPr>
          <p:cNvSpPr/>
          <p:nvPr/>
        </p:nvSpPr>
        <p:spPr>
          <a:xfrm>
            <a:off x="10540595" y="5218526"/>
            <a:ext cx="866100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LAUNCH FILES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43580C5-5569-5C40-80D2-F3F92BB08EE4}"/>
              </a:ext>
            </a:extLst>
          </p:cNvPr>
          <p:cNvSpPr/>
          <p:nvPr/>
        </p:nvSpPr>
        <p:spPr>
          <a:xfrm>
            <a:off x="9573364" y="5231244"/>
            <a:ext cx="748409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SCRIPTS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63592C74-A9D0-2146-A3D0-652C94ECE13A}"/>
              </a:ext>
            </a:extLst>
          </p:cNvPr>
          <p:cNvSpPr/>
          <p:nvPr/>
        </p:nvSpPr>
        <p:spPr>
          <a:xfrm>
            <a:off x="9866699" y="5615298"/>
            <a:ext cx="547316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LOGS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3C7406F-CB1B-C142-A81A-D0793C0F0635}"/>
              </a:ext>
            </a:extLst>
          </p:cNvPr>
          <p:cNvSpPr/>
          <p:nvPr/>
        </p:nvSpPr>
        <p:spPr>
          <a:xfrm>
            <a:off x="10655895" y="5611692"/>
            <a:ext cx="547316" cy="26012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Baghdad" pitchFamily="2" charset="-78"/>
                <a:cs typeface="Baghdad" pitchFamily="2" charset="-78"/>
              </a:rPr>
              <a:t>MISC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8DD6963-8F35-28DD-B8A8-6CEBC6A21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3205395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78542"/>
            <a:ext cx="5770575" cy="40626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ROS packages is contained in a </a:t>
            </a:r>
            <a:r>
              <a:rPr lang="en-US" b="1" dirty="0"/>
              <a:t>workspace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package contains all codes and resources for a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sz="1400" dirty="0"/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Packages created using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colcon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build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Creating a package tutorial: </a:t>
            </a:r>
            <a:r>
              <a:rPr lang="en-US" sz="1600" dirty="0">
                <a:hlinkClick r:id="rId2"/>
              </a:rPr>
              <a:t>[Link]</a:t>
            </a:r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PACKAGE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</p:cNvCxnSpPr>
          <p:nvPr/>
        </p:nvCxnSpPr>
        <p:spPr>
          <a:xfrm>
            <a:off x="6113584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437BB5-9AFA-074B-86E6-1A6B525DBB1B}"/>
              </a:ext>
            </a:extLst>
          </p:cNvPr>
          <p:cNvSpPr txBox="1"/>
          <p:nvPr/>
        </p:nvSpPr>
        <p:spPr>
          <a:xfrm>
            <a:off x="9598214" y="5368751"/>
            <a:ext cx="246184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Ref: </a:t>
            </a:r>
            <a:r>
              <a:rPr lang="en-US" sz="800" dirty="0">
                <a:hlinkClick r:id="rId3"/>
              </a:rPr>
              <a:t>Medium Blog</a:t>
            </a:r>
            <a:endParaRPr lang="en-US" sz="800" dirty="0"/>
          </a:p>
        </p:txBody>
      </p: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114408DE-D664-9745-99C3-F930C549B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2942561"/>
              </p:ext>
            </p:extLst>
          </p:nvPr>
        </p:nvGraphicFramePr>
        <p:xfrm>
          <a:off x="184687" y="2632765"/>
          <a:ext cx="5770575" cy="1463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127702">
                  <a:extLst>
                    <a:ext uri="{9D8B030D-6E8A-4147-A177-3AD203B41FA5}">
                      <a16:colId xmlns:a16="http://schemas.microsoft.com/office/drawing/2014/main" val="3006160098"/>
                    </a:ext>
                  </a:extLst>
                </a:gridCol>
                <a:gridCol w="4642873">
                  <a:extLst>
                    <a:ext uri="{9D8B030D-6E8A-4147-A177-3AD203B41FA5}">
                      <a16:colId xmlns:a16="http://schemas.microsoft.com/office/drawing/2014/main" val="4117815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Source Space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Source code of the package is stored here. Can contain one or more packages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55420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Build Space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This is where the package is compiled. Cache files and intermediate files are stored here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2475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Devel Space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Built targets are placed here before being installed, for temporary usage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8121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Install Space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Targets are installed here once they are built and is the final product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916818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4B32AD2-0B66-D84E-736B-D0E8EE812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  <p:pic>
        <p:nvPicPr>
          <p:cNvPr id="16" name="Picture 1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93B227E-C0C5-9BCE-352D-210181044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901" y="1546450"/>
            <a:ext cx="5748038" cy="382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0419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CONCEPTS IN ROS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53D192-53A7-DA48-81A6-3FD945E8180B}"/>
              </a:ext>
            </a:extLst>
          </p:cNvPr>
          <p:cNvCxnSpPr>
            <a:cxnSpLocks/>
          </p:cNvCxnSpPr>
          <p:nvPr/>
        </p:nvCxnSpPr>
        <p:spPr>
          <a:xfrm>
            <a:off x="6152972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CD5DF8-343B-5443-8981-B84BCA59C25D}"/>
              </a:ext>
            </a:extLst>
          </p:cNvPr>
          <p:cNvCxnSpPr>
            <a:cxnSpLocks/>
          </p:cNvCxnSpPr>
          <p:nvPr/>
        </p:nvCxnSpPr>
        <p:spPr>
          <a:xfrm>
            <a:off x="2955424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EA1BEE-D798-B64C-A242-1E41C145228C}"/>
              </a:ext>
            </a:extLst>
          </p:cNvPr>
          <p:cNvCxnSpPr/>
          <p:nvPr/>
        </p:nvCxnSpPr>
        <p:spPr>
          <a:xfrm>
            <a:off x="9252245" y="700754"/>
            <a:ext cx="0" cy="5922238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1EE7443-EBCA-F14B-A927-6CC54C973290}"/>
              </a:ext>
            </a:extLst>
          </p:cNvPr>
          <p:cNvSpPr/>
          <p:nvPr/>
        </p:nvSpPr>
        <p:spPr>
          <a:xfrm>
            <a:off x="145279" y="1478425"/>
            <a:ext cx="2593653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COMPUTATION GRAPH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00CA130-9B5B-7F46-819C-03CA7FF915ED}"/>
              </a:ext>
            </a:extLst>
          </p:cNvPr>
          <p:cNvSpPr/>
          <p:nvPr/>
        </p:nvSpPr>
        <p:spPr>
          <a:xfrm>
            <a:off x="3171917" y="1478426"/>
            <a:ext cx="2764562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FILESYSTEM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2511B784-0B3B-3D48-B400-F355DFBF5F8B}"/>
              </a:ext>
            </a:extLst>
          </p:cNvPr>
          <p:cNvSpPr/>
          <p:nvPr/>
        </p:nvSpPr>
        <p:spPr>
          <a:xfrm>
            <a:off x="6369465" y="1478425"/>
            <a:ext cx="2666287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COMMUNITY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B5EE40B-5615-B243-8373-FC2B9316D7D3}"/>
              </a:ext>
            </a:extLst>
          </p:cNvPr>
          <p:cNvSpPr/>
          <p:nvPr/>
        </p:nvSpPr>
        <p:spPr>
          <a:xfrm>
            <a:off x="9388979" y="790489"/>
            <a:ext cx="2666287" cy="44865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86B8E3-C848-114B-BA62-0389459C0035}"/>
              </a:ext>
            </a:extLst>
          </p:cNvPr>
          <p:cNvCxnSpPr>
            <a:cxnSpLocks/>
          </p:cNvCxnSpPr>
          <p:nvPr/>
        </p:nvCxnSpPr>
        <p:spPr>
          <a:xfrm flipH="1">
            <a:off x="0" y="1350238"/>
            <a:ext cx="9252245" cy="0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17D7AA9-6CD2-E14C-9749-F6920699ED4B}"/>
              </a:ext>
            </a:extLst>
          </p:cNvPr>
          <p:cNvSpPr/>
          <p:nvPr/>
        </p:nvSpPr>
        <p:spPr>
          <a:xfrm>
            <a:off x="145278" y="803306"/>
            <a:ext cx="8890474" cy="43583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LEVELS OF CONCEPTS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21268B-21C9-5241-A08B-7F7E78EFC0BE}"/>
              </a:ext>
            </a:extLst>
          </p:cNvPr>
          <p:cNvSpPr txBox="1"/>
          <p:nvPr/>
        </p:nvSpPr>
        <p:spPr>
          <a:xfrm>
            <a:off x="385270" y="2058520"/>
            <a:ext cx="2593654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Nodes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Topics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Messages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Services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Master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Parameter Server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Bags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ABEAF1-ACA6-3E4A-A9C2-EB00A743031D}"/>
              </a:ext>
            </a:extLst>
          </p:cNvPr>
          <p:cNvSpPr txBox="1"/>
          <p:nvPr/>
        </p:nvSpPr>
        <p:spPr>
          <a:xfrm>
            <a:off x="3563591" y="2058520"/>
            <a:ext cx="2593654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Packages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Metapackages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Package Manifests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Message Types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Service Types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A220BF-6320-DC48-8693-8D51E686D1AA}"/>
              </a:ext>
            </a:extLst>
          </p:cNvPr>
          <p:cNvSpPr txBox="1"/>
          <p:nvPr/>
        </p:nvSpPr>
        <p:spPr>
          <a:xfrm>
            <a:off x="6856573" y="2058520"/>
            <a:ext cx="2593654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Distributions</a:t>
            </a:r>
          </a:p>
          <a:p>
            <a:pPr>
              <a:lnSpc>
                <a:spcPct val="150000"/>
              </a:lnSpc>
            </a:pPr>
            <a:r>
              <a:rPr lang="en-US" b="1" dirty="0"/>
              <a:t>Repositories</a:t>
            </a:r>
          </a:p>
          <a:p>
            <a:pPr>
              <a:lnSpc>
                <a:spcPct val="150000"/>
              </a:lnSpc>
            </a:pPr>
            <a:r>
              <a:rPr lang="en-US" b="1" dirty="0"/>
              <a:t>ROS Wiki and Forums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4B186F-87DB-F24C-916D-4CAA34BCE0F4}"/>
              </a:ext>
            </a:extLst>
          </p:cNvPr>
          <p:cNvCxnSpPr>
            <a:cxnSpLocks/>
          </p:cNvCxnSpPr>
          <p:nvPr/>
        </p:nvCxnSpPr>
        <p:spPr>
          <a:xfrm>
            <a:off x="264919" y="1939898"/>
            <a:ext cx="8545" cy="2888476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85F5429-B76D-B14D-A374-4C6B2212452A}"/>
              </a:ext>
            </a:extLst>
          </p:cNvPr>
          <p:cNvCxnSpPr>
            <a:cxnSpLocks/>
          </p:cNvCxnSpPr>
          <p:nvPr/>
        </p:nvCxnSpPr>
        <p:spPr>
          <a:xfrm>
            <a:off x="273465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6CF4CB1-B293-1F4A-A994-F50013568A55}"/>
              </a:ext>
            </a:extLst>
          </p:cNvPr>
          <p:cNvCxnSpPr>
            <a:cxnSpLocks/>
          </p:cNvCxnSpPr>
          <p:nvPr/>
        </p:nvCxnSpPr>
        <p:spPr>
          <a:xfrm>
            <a:off x="273465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0DC86EB-9454-6B42-9149-FCDEA7CB3654}"/>
              </a:ext>
            </a:extLst>
          </p:cNvPr>
          <p:cNvCxnSpPr>
            <a:cxnSpLocks/>
          </p:cNvCxnSpPr>
          <p:nvPr/>
        </p:nvCxnSpPr>
        <p:spPr>
          <a:xfrm>
            <a:off x="264919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8ED4720-31E1-544F-8864-9527A8A0C032}"/>
              </a:ext>
            </a:extLst>
          </p:cNvPr>
          <p:cNvCxnSpPr>
            <a:cxnSpLocks/>
          </p:cNvCxnSpPr>
          <p:nvPr/>
        </p:nvCxnSpPr>
        <p:spPr>
          <a:xfrm>
            <a:off x="273465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D50C24A-8036-C44C-9F48-BC035BFB15C9}"/>
              </a:ext>
            </a:extLst>
          </p:cNvPr>
          <p:cNvCxnSpPr>
            <a:cxnSpLocks/>
          </p:cNvCxnSpPr>
          <p:nvPr/>
        </p:nvCxnSpPr>
        <p:spPr>
          <a:xfrm>
            <a:off x="264919" y="4403932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B7D32EB-EE9A-5A48-89FA-66FBCBD4699D}"/>
              </a:ext>
            </a:extLst>
          </p:cNvPr>
          <p:cNvCxnSpPr>
            <a:cxnSpLocks/>
          </p:cNvCxnSpPr>
          <p:nvPr/>
        </p:nvCxnSpPr>
        <p:spPr>
          <a:xfrm>
            <a:off x="264919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05FFF46-5564-E041-9D0A-85822F2288B9}"/>
              </a:ext>
            </a:extLst>
          </p:cNvPr>
          <p:cNvCxnSpPr>
            <a:cxnSpLocks/>
          </p:cNvCxnSpPr>
          <p:nvPr/>
        </p:nvCxnSpPr>
        <p:spPr>
          <a:xfrm>
            <a:off x="273465" y="4828374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E5EFC3A-719B-374E-9C8E-B62955BAED7F}"/>
              </a:ext>
            </a:extLst>
          </p:cNvPr>
          <p:cNvCxnSpPr>
            <a:cxnSpLocks/>
          </p:cNvCxnSpPr>
          <p:nvPr/>
        </p:nvCxnSpPr>
        <p:spPr>
          <a:xfrm>
            <a:off x="3307217" y="1939898"/>
            <a:ext cx="8546" cy="204386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A076814-E224-9541-9E5A-9F186769C5F2}"/>
              </a:ext>
            </a:extLst>
          </p:cNvPr>
          <p:cNvCxnSpPr>
            <a:cxnSpLocks/>
          </p:cNvCxnSpPr>
          <p:nvPr/>
        </p:nvCxnSpPr>
        <p:spPr>
          <a:xfrm>
            <a:off x="3315763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03E8ED0-0F71-2B4E-9F7B-380FE0D73116}"/>
              </a:ext>
            </a:extLst>
          </p:cNvPr>
          <p:cNvCxnSpPr>
            <a:cxnSpLocks/>
          </p:cNvCxnSpPr>
          <p:nvPr/>
        </p:nvCxnSpPr>
        <p:spPr>
          <a:xfrm>
            <a:off x="3315763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45B0AF5-31C0-C443-9A76-837D8F1435EE}"/>
              </a:ext>
            </a:extLst>
          </p:cNvPr>
          <p:cNvCxnSpPr>
            <a:cxnSpLocks/>
          </p:cNvCxnSpPr>
          <p:nvPr/>
        </p:nvCxnSpPr>
        <p:spPr>
          <a:xfrm>
            <a:off x="3307217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3A87FC0-FEFC-BB4A-A1B0-9F93EF6D0A22}"/>
              </a:ext>
            </a:extLst>
          </p:cNvPr>
          <p:cNvCxnSpPr>
            <a:cxnSpLocks/>
          </p:cNvCxnSpPr>
          <p:nvPr/>
        </p:nvCxnSpPr>
        <p:spPr>
          <a:xfrm>
            <a:off x="3315763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CEC6408-F390-0F40-86C2-E46FB7269DC5}"/>
              </a:ext>
            </a:extLst>
          </p:cNvPr>
          <p:cNvCxnSpPr>
            <a:cxnSpLocks/>
          </p:cNvCxnSpPr>
          <p:nvPr/>
        </p:nvCxnSpPr>
        <p:spPr>
          <a:xfrm>
            <a:off x="3307217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8F142F9-4356-6C4D-97BF-6F08E78E5568}"/>
              </a:ext>
            </a:extLst>
          </p:cNvPr>
          <p:cNvCxnSpPr>
            <a:cxnSpLocks/>
          </p:cNvCxnSpPr>
          <p:nvPr/>
        </p:nvCxnSpPr>
        <p:spPr>
          <a:xfrm>
            <a:off x="6588445" y="1939898"/>
            <a:ext cx="0" cy="1232017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3367A03-9A9B-7941-9632-851DA1672830}"/>
              </a:ext>
            </a:extLst>
          </p:cNvPr>
          <p:cNvCxnSpPr>
            <a:cxnSpLocks/>
          </p:cNvCxnSpPr>
          <p:nvPr/>
        </p:nvCxnSpPr>
        <p:spPr>
          <a:xfrm>
            <a:off x="6596991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B4FFEDC-14BC-6F4D-A6D2-236FA198A8DC}"/>
              </a:ext>
            </a:extLst>
          </p:cNvPr>
          <p:cNvCxnSpPr>
            <a:cxnSpLocks/>
          </p:cNvCxnSpPr>
          <p:nvPr/>
        </p:nvCxnSpPr>
        <p:spPr>
          <a:xfrm>
            <a:off x="6596991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97AECE8-183F-F34A-884A-69950812F485}"/>
              </a:ext>
            </a:extLst>
          </p:cNvPr>
          <p:cNvCxnSpPr>
            <a:cxnSpLocks/>
          </p:cNvCxnSpPr>
          <p:nvPr/>
        </p:nvCxnSpPr>
        <p:spPr>
          <a:xfrm>
            <a:off x="6588445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E59C7AF-FC66-6B48-B1E3-487123994E68}"/>
              </a:ext>
            </a:extLst>
          </p:cNvPr>
          <p:cNvSpPr txBox="1"/>
          <p:nvPr/>
        </p:nvSpPr>
        <p:spPr>
          <a:xfrm>
            <a:off x="9718354" y="1350238"/>
            <a:ext cx="2593654" cy="836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dirty="0">
                <a:solidFill>
                  <a:schemeClr val="bg1">
                    <a:lumMod val="65000"/>
                  </a:schemeClr>
                </a:solidFill>
              </a:rPr>
              <a:t>Graph Resource Names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solidFill>
                  <a:schemeClr val="bg1">
                    <a:lumMod val="65000"/>
                  </a:schemeClr>
                </a:solidFill>
              </a:rPr>
              <a:t>Package Resource Names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E124ECB-41D7-6A4B-B2C5-26127791664A}"/>
              </a:ext>
            </a:extLst>
          </p:cNvPr>
          <p:cNvCxnSpPr>
            <a:cxnSpLocks/>
          </p:cNvCxnSpPr>
          <p:nvPr/>
        </p:nvCxnSpPr>
        <p:spPr>
          <a:xfrm>
            <a:off x="9485378" y="1231616"/>
            <a:ext cx="8546" cy="81061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ECB1B19-32BD-3E4B-AABD-E72B81192B46}"/>
              </a:ext>
            </a:extLst>
          </p:cNvPr>
          <p:cNvCxnSpPr>
            <a:cxnSpLocks/>
          </p:cNvCxnSpPr>
          <p:nvPr/>
        </p:nvCxnSpPr>
        <p:spPr>
          <a:xfrm>
            <a:off x="9493924" y="163326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1C506F-5701-3D43-A44B-09061AB59776}"/>
              </a:ext>
            </a:extLst>
          </p:cNvPr>
          <p:cNvCxnSpPr>
            <a:cxnSpLocks/>
          </p:cNvCxnSpPr>
          <p:nvPr/>
        </p:nvCxnSpPr>
        <p:spPr>
          <a:xfrm>
            <a:off x="9493924" y="204223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980B0A-40E5-3362-DF9B-FC8BBA1F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2142015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DEVELOPING A ROBOT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3A0E14-5C70-DE42-92D2-72C5BA38CE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43" t="21433" r="20141" b="22617"/>
          <a:stretch/>
        </p:blipFill>
        <p:spPr>
          <a:xfrm>
            <a:off x="1871528" y="1630839"/>
            <a:ext cx="2777384" cy="3019481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45732253-C91D-1046-B375-773EDB447B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18920"/>
          <a:stretch/>
        </p:blipFill>
        <p:spPr>
          <a:xfrm>
            <a:off x="7390949" y="2041699"/>
            <a:ext cx="2422209" cy="178694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7DFBB8FB-EE2D-BC4F-A0AF-1068A31871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b="21370"/>
          <a:stretch/>
        </p:blipFill>
        <p:spPr>
          <a:xfrm rot="16200000">
            <a:off x="5068963" y="2210176"/>
            <a:ext cx="1487160" cy="1449986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BC3CEDD5-15DC-884B-BFA3-7CBE3737AE3B}"/>
              </a:ext>
            </a:extLst>
          </p:cNvPr>
          <p:cNvGrpSpPr/>
          <p:nvPr/>
        </p:nvGrpSpPr>
        <p:grpSpPr>
          <a:xfrm>
            <a:off x="473579" y="5167243"/>
            <a:ext cx="11291846" cy="1040057"/>
            <a:chOff x="640934" y="1462869"/>
            <a:chExt cx="11291846" cy="1040057"/>
          </a:xfrm>
        </p:grpSpPr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B10C5FCD-04D3-F94B-B5DD-7DEFBB161633}"/>
                </a:ext>
              </a:extLst>
            </p:cNvPr>
            <p:cNvSpPr/>
            <p:nvPr/>
          </p:nvSpPr>
          <p:spPr>
            <a:xfrm>
              <a:off x="640934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Camera</a:t>
              </a:r>
            </a:p>
          </p:txBody>
        </p: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3D8BB2D2-5555-A345-ABEC-A513123FA925}"/>
                </a:ext>
              </a:extLst>
            </p:cNvPr>
            <p:cNvSpPr/>
            <p:nvPr/>
          </p:nvSpPr>
          <p:spPr>
            <a:xfrm>
              <a:off x="1861552" y="2157227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Object Tracking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296AB7ED-1540-694C-B98F-1E31EE47F79B}"/>
                </a:ext>
              </a:extLst>
            </p:cNvPr>
            <p:cNvSpPr/>
            <p:nvPr/>
          </p:nvSpPr>
          <p:spPr>
            <a:xfrm>
              <a:off x="3108888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PID Controller</a:t>
              </a:r>
            </a:p>
          </p:txBody>
        </p:sp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721EE972-C574-224A-8D78-FA660A4ED0D2}"/>
                </a:ext>
              </a:extLst>
            </p:cNvPr>
            <p:cNvSpPr/>
            <p:nvPr/>
          </p:nvSpPr>
          <p:spPr>
            <a:xfrm>
              <a:off x="4267435" y="2161094"/>
              <a:ext cx="154298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Machine Learning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107360B7-8D26-5B4B-9D8D-3C47CCD1CC82}"/>
                </a:ext>
              </a:extLst>
            </p:cNvPr>
            <p:cNvSpPr/>
            <p:nvPr/>
          </p:nvSpPr>
          <p:spPr>
            <a:xfrm>
              <a:off x="5576842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Motors</a:t>
              </a:r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581710A7-68A1-E14D-894E-A8CFC14D73C3}"/>
                </a:ext>
              </a:extLst>
            </p:cNvPr>
            <p:cNvSpPr/>
            <p:nvPr/>
          </p:nvSpPr>
          <p:spPr>
            <a:xfrm>
              <a:off x="6796278" y="2157227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Data Logging</a:t>
              </a:r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7020C813-6F74-D243-B701-B6DD0E39DE1F}"/>
                </a:ext>
              </a:extLst>
            </p:cNvPr>
            <p:cNvSpPr/>
            <p:nvPr/>
          </p:nvSpPr>
          <p:spPr>
            <a:xfrm>
              <a:off x="8044796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Path Planning</a:t>
              </a: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724B01C4-97E6-EA44-BA7E-6731DB06C185}"/>
                </a:ext>
              </a:extLst>
            </p:cNvPr>
            <p:cNvSpPr/>
            <p:nvPr/>
          </p:nvSpPr>
          <p:spPr>
            <a:xfrm>
              <a:off x="10512752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SLAM</a:t>
              </a: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14657739-45FA-2A4A-9D3A-CEF52E9FEFB9}"/>
                </a:ext>
              </a:extLst>
            </p:cNvPr>
            <p:cNvSpPr/>
            <p:nvPr/>
          </p:nvSpPr>
          <p:spPr>
            <a:xfrm>
              <a:off x="9263640" y="2157227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Error Analysis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FF95B39-C009-C747-B99C-0594AB2C2EFA}"/>
              </a:ext>
            </a:extLst>
          </p:cNvPr>
          <p:cNvSpPr txBox="1"/>
          <p:nvPr/>
        </p:nvSpPr>
        <p:spPr>
          <a:xfrm>
            <a:off x="2150693" y="4539449"/>
            <a:ext cx="2196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Turtlebot 2</a:t>
            </a:r>
          </a:p>
        </p:txBody>
      </p:sp>
    </p:spTree>
    <p:extLst>
      <p:ext uri="{BB962C8B-B14F-4D97-AF65-F5344CB8AC3E}">
        <p14:creationId xmlns:p14="http://schemas.microsoft.com/office/powerpoint/2010/main" val="3744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967646"/>
            <a:ext cx="11848991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Distribution</a:t>
            </a:r>
            <a:r>
              <a:rPr lang="en-US" dirty="0"/>
              <a:t>: A version of ROS packages.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Repositories</a:t>
            </a:r>
            <a:r>
              <a:rPr lang="en-US" dirty="0"/>
              <a:t>: Software developed by independent institutions or individuals. Generally hosted on 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ROS Wiki</a:t>
            </a:r>
            <a:r>
              <a:rPr lang="en-US" dirty="0"/>
              <a:t>: Documentation and tutorials for ROS and suitable packages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ROS Forum</a:t>
            </a:r>
            <a:r>
              <a:rPr lang="en-US" dirty="0"/>
              <a:t>: Website for Q&amp;A related to 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Others include a ROS Blog for news, ROS Mailing List for new updates, a Bug Ticketing System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COMMUNITY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114408DE-D664-9745-99C3-F930C549B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2002793"/>
              </p:ext>
            </p:extLst>
          </p:nvPr>
        </p:nvGraphicFramePr>
        <p:xfrm>
          <a:off x="3259393" y="1448006"/>
          <a:ext cx="5673213" cy="1742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203704">
                  <a:extLst>
                    <a:ext uri="{9D8B030D-6E8A-4147-A177-3AD203B41FA5}">
                      <a16:colId xmlns:a16="http://schemas.microsoft.com/office/drawing/2014/main" val="3006160098"/>
                    </a:ext>
                  </a:extLst>
                </a:gridCol>
                <a:gridCol w="1700784">
                  <a:extLst>
                    <a:ext uri="{9D8B030D-6E8A-4147-A177-3AD203B41FA5}">
                      <a16:colId xmlns:a16="http://schemas.microsoft.com/office/drawing/2014/main" val="3755848289"/>
                    </a:ext>
                  </a:extLst>
                </a:gridCol>
                <a:gridCol w="1768725">
                  <a:extLst>
                    <a:ext uri="{9D8B030D-6E8A-4147-A177-3AD203B41FA5}">
                      <a16:colId xmlns:a16="http://schemas.microsoft.com/office/drawing/2014/main" val="4117815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Linux Distribution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ROS 1 </a:t>
                      </a:r>
                      <a:r>
                        <a:rPr lang="en-US" sz="1200" b="1" dirty="0" err="1"/>
                        <a:t>Distrbution</a:t>
                      </a:r>
                      <a:r>
                        <a:rPr lang="en-US" sz="1200" b="1" dirty="0"/>
                        <a:t> (LTS)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ROS 2 Distribution (LTS)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155420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Ubuntu 16.04 (Xenial Xerus)</a:t>
                      </a:r>
                      <a:endParaRPr lang="en-US" sz="1200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Kinetic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N/A</a:t>
                      </a:r>
                      <a:endParaRPr lang="en-US" sz="1200" b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072475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Ubuntu 18.04 (Bionic Beaver)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Melodic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Dashing</a:t>
                      </a:r>
                      <a:endParaRPr lang="en-US" sz="1200" b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978121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Ubuntu 20.04</a:t>
                      </a:r>
                      <a:r>
                        <a:rPr lang="en-US" sz="1200" b="0" dirty="0"/>
                        <a:t> (Focal Fossa)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Noetic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Foxy, Galactic</a:t>
                      </a:r>
                      <a:endParaRPr lang="en-US" sz="1200" b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839168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Ubuntu 22.04</a:t>
                      </a:r>
                      <a:r>
                        <a:rPr lang="en-US" sz="1200" b="0" dirty="0"/>
                        <a:t> (</a:t>
                      </a:r>
                      <a:r>
                        <a:rPr lang="en-US" sz="1200" b="0" dirty="0" err="1"/>
                        <a:t>Jammy</a:t>
                      </a:r>
                      <a:r>
                        <a:rPr lang="en-US" sz="1200" b="0" dirty="0"/>
                        <a:t> Jellyfish)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No longer supported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Humble</a:t>
                      </a:r>
                      <a:r>
                        <a:rPr lang="en-US" sz="1200" dirty="0"/>
                        <a:t>, Iron</a:t>
                      </a:r>
                      <a:endParaRPr lang="en-US" sz="1200" b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14821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Ubuntu 24.04</a:t>
                      </a:r>
                      <a:r>
                        <a:rPr lang="en-US" sz="1200" b="0" dirty="0"/>
                        <a:t> (Noble Numbat)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No longer supported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Jazzy</a:t>
                      </a:r>
                      <a:endParaRPr lang="en-US" sz="1200" b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206669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D293C53-0DB1-D63D-DB45-3F43D64E6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4222108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CONCEPTS IN ROS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53D192-53A7-DA48-81A6-3FD945E8180B}"/>
              </a:ext>
            </a:extLst>
          </p:cNvPr>
          <p:cNvCxnSpPr>
            <a:cxnSpLocks/>
          </p:cNvCxnSpPr>
          <p:nvPr/>
        </p:nvCxnSpPr>
        <p:spPr>
          <a:xfrm>
            <a:off x="6152972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CD5DF8-343B-5443-8981-B84BCA59C25D}"/>
              </a:ext>
            </a:extLst>
          </p:cNvPr>
          <p:cNvCxnSpPr>
            <a:cxnSpLocks/>
          </p:cNvCxnSpPr>
          <p:nvPr/>
        </p:nvCxnSpPr>
        <p:spPr>
          <a:xfrm>
            <a:off x="2955424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EA1BEE-D798-B64C-A242-1E41C145228C}"/>
              </a:ext>
            </a:extLst>
          </p:cNvPr>
          <p:cNvCxnSpPr/>
          <p:nvPr/>
        </p:nvCxnSpPr>
        <p:spPr>
          <a:xfrm>
            <a:off x="9252245" y="700754"/>
            <a:ext cx="0" cy="5922238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1EE7443-EBCA-F14B-A927-6CC54C973290}"/>
              </a:ext>
            </a:extLst>
          </p:cNvPr>
          <p:cNvSpPr/>
          <p:nvPr/>
        </p:nvSpPr>
        <p:spPr>
          <a:xfrm>
            <a:off x="145279" y="1478425"/>
            <a:ext cx="2593653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COMPUTATION GRAPH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00CA130-9B5B-7F46-819C-03CA7FF915ED}"/>
              </a:ext>
            </a:extLst>
          </p:cNvPr>
          <p:cNvSpPr/>
          <p:nvPr/>
        </p:nvSpPr>
        <p:spPr>
          <a:xfrm>
            <a:off x="3171917" y="1478426"/>
            <a:ext cx="2764562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FILESYSTEM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2511B784-0B3B-3D48-B400-F355DFBF5F8B}"/>
              </a:ext>
            </a:extLst>
          </p:cNvPr>
          <p:cNvSpPr/>
          <p:nvPr/>
        </p:nvSpPr>
        <p:spPr>
          <a:xfrm>
            <a:off x="6369465" y="1478425"/>
            <a:ext cx="2666287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COMMUNITY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B5EE40B-5615-B243-8373-FC2B9316D7D3}"/>
              </a:ext>
            </a:extLst>
          </p:cNvPr>
          <p:cNvSpPr/>
          <p:nvPr/>
        </p:nvSpPr>
        <p:spPr>
          <a:xfrm>
            <a:off x="9388979" y="790489"/>
            <a:ext cx="2666287" cy="44865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86B8E3-C848-114B-BA62-0389459C0035}"/>
              </a:ext>
            </a:extLst>
          </p:cNvPr>
          <p:cNvCxnSpPr>
            <a:cxnSpLocks/>
          </p:cNvCxnSpPr>
          <p:nvPr/>
        </p:nvCxnSpPr>
        <p:spPr>
          <a:xfrm flipH="1">
            <a:off x="0" y="1350238"/>
            <a:ext cx="9252245" cy="0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17D7AA9-6CD2-E14C-9749-F6920699ED4B}"/>
              </a:ext>
            </a:extLst>
          </p:cNvPr>
          <p:cNvSpPr/>
          <p:nvPr/>
        </p:nvSpPr>
        <p:spPr>
          <a:xfrm>
            <a:off x="145278" y="803306"/>
            <a:ext cx="8890474" cy="43583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LEVELS OF CONCEPTS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21268B-21C9-5241-A08B-7F7E78EFC0BE}"/>
              </a:ext>
            </a:extLst>
          </p:cNvPr>
          <p:cNvSpPr txBox="1"/>
          <p:nvPr/>
        </p:nvSpPr>
        <p:spPr>
          <a:xfrm>
            <a:off x="385270" y="2058520"/>
            <a:ext cx="2593654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Nodes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Topics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Messages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Services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Master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Parameter Server</a:t>
            </a:r>
          </a:p>
          <a:p>
            <a:pPr marL="180000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Bags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ABEAF1-ACA6-3E4A-A9C2-EB00A743031D}"/>
              </a:ext>
            </a:extLst>
          </p:cNvPr>
          <p:cNvSpPr txBox="1"/>
          <p:nvPr/>
        </p:nvSpPr>
        <p:spPr>
          <a:xfrm>
            <a:off x="3563591" y="2058520"/>
            <a:ext cx="2593654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Packages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Metapackages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Package Manifests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Message Types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Service Types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A220BF-6320-DC48-8693-8D51E686D1AA}"/>
              </a:ext>
            </a:extLst>
          </p:cNvPr>
          <p:cNvSpPr txBox="1"/>
          <p:nvPr/>
        </p:nvSpPr>
        <p:spPr>
          <a:xfrm>
            <a:off x="6856573" y="2058520"/>
            <a:ext cx="2593654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Distributions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Repositories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ROS Wiki and Forums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4B186F-87DB-F24C-916D-4CAA34BCE0F4}"/>
              </a:ext>
            </a:extLst>
          </p:cNvPr>
          <p:cNvCxnSpPr>
            <a:cxnSpLocks/>
          </p:cNvCxnSpPr>
          <p:nvPr/>
        </p:nvCxnSpPr>
        <p:spPr>
          <a:xfrm>
            <a:off x="264919" y="1939898"/>
            <a:ext cx="8545" cy="2888476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85F5429-B76D-B14D-A374-4C6B2212452A}"/>
              </a:ext>
            </a:extLst>
          </p:cNvPr>
          <p:cNvCxnSpPr>
            <a:cxnSpLocks/>
          </p:cNvCxnSpPr>
          <p:nvPr/>
        </p:nvCxnSpPr>
        <p:spPr>
          <a:xfrm>
            <a:off x="273465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6CF4CB1-B293-1F4A-A994-F50013568A55}"/>
              </a:ext>
            </a:extLst>
          </p:cNvPr>
          <p:cNvCxnSpPr>
            <a:cxnSpLocks/>
          </p:cNvCxnSpPr>
          <p:nvPr/>
        </p:nvCxnSpPr>
        <p:spPr>
          <a:xfrm>
            <a:off x="273465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0DC86EB-9454-6B42-9149-FCDEA7CB3654}"/>
              </a:ext>
            </a:extLst>
          </p:cNvPr>
          <p:cNvCxnSpPr>
            <a:cxnSpLocks/>
          </p:cNvCxnSpPr>
          <p:nvPr/>
        </p:nvCxnSpPr>
        <p:spPr>
          <a:xfrm>
            <a:off x="264919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8ED4720-31E1-544F-8864-9527A8A0C032}"/>
              </a:ext>
            </a:extLst>
          </p:cNvPr>
          <p:cNvCxnSpPr>
            <a:cxnSpLocks/>
          </p:cNvCxnSpPr>
          <p:nvPr/>
        </p:nvCxnSpPr>
        <p:spPr>
          <a:xfrm>
            <a:off x="273465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D50C24A-8036-C44C-9F48-BC035BFB15C9}"/>
              </a:ext>
            </a:extLst>
          </p:cNvPr>
          <p:cNvCxnSpPr>
            <a:cxnSpLocks/>
          </p:cNvCxnSpPr>
          <p:nvPr/>
        </p:nvCxnSpPr>
        <p:spPr>
          <a:xfrm>
            <a:off x="264919" y="4403932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B7D32EB-EE9A-5A48-89FA-66FBCBD4699D}"/>
              </a:ext>
            </a:extLst>
          </p:cNvPr>
          <p:cNvCxnSpPr>
            <a:cxnSpLocks/>
          </p:cNvCxnSpPr>
          <p:nvPr/>
        </p:nvCxnSpPr>
        <p:spPr>
          <a:xfrm>
            <a:off x="264919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05FFF46-5564-E041-9D0A-85822F2288B9}"/>
              </a:ext>
            </a:extLst>
          </p:cNvPr>
          <p:cNvCxnSpPr>
            <a:cxnSpLocks/>
          </p:cNvCxnSpPr>
          <p:nvPr/>
        </p:nvCxnSpPr>
        <p:spPr>
          <a:xfrm>
            <a:off x="273465" y="4828374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E5EFC3A-719B-374E-9C8E-B62955BAED7F}"/>
              </a:ext>
            </a:extLst>
          </p:cNvPr>
          <p:cNvCxnSpPr>
            <a:cxnSpLocks/>
          </p:cNvCxnSpPr>
          <p:nvPr/>
        </p:nvCxnSpPr>
        <p:spPr>
          <a:xfrm>
            <a:off x="3307217" y="1939898"/>
            <a:ext cx="0" cy="204386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A076814-E224-9541-9E5A-9F186769C5F2}"/>
              </a:ext>
            </a:extLst>
          </p:cNvPr>
          <p:cNvCxnSpPr>
            <a:cxnSpLocks/>
          </p:cNvCxnSpPr>
          <p:nvPr/>
        </p:nvCxnSpPr>
        <p:spPr>
          <a:xfrm>
            <a:off x="3315763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03E8ED0-0F71-2B4E-9F7B-380FE0D73116}"/>
              </a:ext>
            </a:extLst>
          </p:cNvPr>
          <p:cNvCxnSpPr>
            <a:cxnSpLocks/>
          </p:cNvCxnSpPr>
          <p:nvPr/>
        </p:nvCxnSpPr>
        <p:spPr>
          <a:xfrm>
            <a:off x="3315763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45B0AF5-31C0-C443-9A76-837D8F1435EE}"/>
              </a:ext>
            </a:extLst>
          </p:cNvPr>
          <p:cNvCxnSpPr>
            <a:cxnSpLocks/>
          </p:cNvCxnSpPr>
          <p:nvPr/>
        </p:nvCxnSpPr>
        <p:spPr>
          <a:xfrm>
            <a:off x="3307217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3A87FC0-FEFC-BB4A-A1B0-9F93EF6D0A22}"/>
              </a:ext>
            </a:extLst>
          </p:cNvPr>
          <p:cNvCxnSpPr>
            <a:cxnSpLocks/>
          </p:cNvCxnSpPr>
          <p:nvPr/>
        </p:nvCxnSpPr>
        <p:spPr>
          <a:xfrm>
            <a:off x="3315763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CEC6408-F390-0F40-86C2-E46FB7269DC5}"/>
              </a:ext>
            </a:extLst>
          </p:cNvPr>
          <p:cNvCxnSpPr>
            <a:cxnSpLocks/>
          </p:cNvCxnSpPr>
          <p:nvPr/>
        </p:nvCxnSpPr>
        <p:spPr>
          <a:xfrm>
            <a:off x="3307217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8F142F9-4356-6C4D-97BF-6F08E78E5568}"/>
              </a:ext>
            </a:extLst>
          </p:cNvPr>
          <p:cNvCxnSpPr>
            <a:cxnSpLocks/>
          </p:cNvCxnSpPr>
          <p:nvPr/>
        </p:nvCxnSpPr>
        <p:spPr>
          <a:xfrm>
            <a:off x="6588445" y="1939898"/>
            <a:ext cx="0" cy="1232017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3367A03-9A9B-7941-9632-851DA1672830}"/>
              </a:ext>
            </a:extLst>
          </p:cNvPr>
          <p:cNvCxnSpPr>
            <a:cxnSpLocks/>
          </p:cNvCxnSpPr>
          <p:nvPr/>
        </p:nvCxnSpPr>
        <p:spPr>
          <a:xfrm>
            <a:off x="6596991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B4FFEDC-14BC-6F4D-A6D2-236FA198A8DC}"/>
              </a:ext>
            </a:extLst>
          </p:cNvPr>
          <p:cNvCxnSpPr>
            <a:cxnSpLocks/>
          </p:cNvCxnSpPr>
          <p:nvPr/>
        </p:nvCxnSpPr>
        <p:spPr>
          <a:xfrm>
            <a:off x="6596991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97AECE8-183F-F34A-884A-69950812F485}"/>
              </a:ext>
            </a:extLst>
          </p:cNvPr>
          <p:cNvCxnSpPr>
            <a:cxnSpLocks/>
          </p:cNvCxnSpPr>
          <p:nvPr/>
        </p:nvCxnSpPr>
        <p:spPr>
          <a:xfrm>
            <a:off x="6588445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E59C7AF-FC66-6B48-B1E3-487123994E68}"/>
              </a:ext>
            </a:extLst>
          </p:cNvPr>
          <p:cNvSpPr txBox="1"/>
          <p:nvPr/>
        </p:nvSpPr>
        <p:spPr>
          <a:xfrm>
            <a:off x="9718354" y="1350238"/>
            <a:ext cx="2593654" cy="836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b="1" dirty="0"/>
              <a:t>Graph Resource Names</a:t>
            </a:r>
          </a:p>
          <a:p>
            <a:pPr>
              <a:lnSpc>
                <a:spcPct val="150000"/>
              </a:lnSpc>
            </a:pPr>
            <a:r>
              <a:rPr lang="en-US" sz="1700" b="1" dirty="0"/>
              <a:t>Package Resource Names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E124ECB-41D7-6A4B-B2C5-26127791664A}"/>
              </a:ext>
            </a:extLst>
          </p:cNvPr>
          <p:cNvCxnSpPr>
            <a:cxnSpLocks/>
          </p:cNvCxnSpPr>
          <p:nvPr/>
        </p:nvCxnSpPr>
        <p:spPr>
          <a:xfrm>
            <a:off x="9485378" y="1231616"/>
            <a:ext cx="8546" cy="81061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ECB1B19-32BD-3E4B-AABD-E72B81192B46}"/>
              </a:ext>
            </a:extLst>
          </p:cNvPr>
          <p:cNvCxnSpPr>
            <a:cxnSpLocks/>
          </p:cNvCxnSpPr>
          <p:nvPr/>
        </p:nvCxnSpPr>
        <p:spPr>
          <a:xfrm>
            <a:off x="9493924" y="163326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1C506F-5701-3D43-A44B-09061AB59776}"/>
              </a:ext>
            </a:extLst>
          </p:cNvPr>
          <p:cNvCxnSpPr>
            <a:cxnSpLocks/>
          </p:cNvCxnSpPr>
          <p:nvPr/>
        </p:nvCxnSpPr>
        <p:spPr>
          <a:xfrm>
            <a:off x="9493924" y="204223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4D45E83-EE9A-C966-F599-C9D9EDBE5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5515596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NAMES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661943-D5D1-1646-9CD9-28C6F2EFAFCA}"/>
              </a:ext>
            </a:extLst>
          </p:cNvPr>
          <p:cNvSpPr txBox="1"/>
          <p:nvPr/>
        </p:nvSpPr>
        <p:spPr>
          <a:xfrm>
            <a:off x="152399" y="922948"/>
            <a:ext cx="118629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Graph Resource 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 a hierarchical naming structure for all resources in ROS Computation Graph (nodes, topics, messages,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8000" indent="-285750">
              <a:buFont typeface="Arial" panose="020B0604020202020204" pitchFamily="34" charset="0"/>
              <a:buChar char="•"/>
            </a:pPr>
            <a:r>
              <a:rPr lang="en-US" dirty="0"/>
              <a:t>e.g.  </a:t>
            </a:r>
            <a:r>
              <a:rPr lang="en-US" dirty="0">
                <a:latin typeface="Courier" pitchFamily="2" charset="0"/>
              </a:rPr>
              <a:t>/slam </a:t>
            </a:r>
          </a:p>
          <a:p>
            <a:pPr marL="288000"/>
            <a:r>
              <a:rPr lang="en-US" dirty="0">
                <a:latin typeface="Courier" pitchFamily="2" charset="0"/>
              </a:rPr>
              <a:t>   /</a:t>
            </a:r>
            <a:r>
              <a:rPr lang="en-US" dirty="0" err="1">
                <a:latin typeface="Courier" pitchFamily="2" charset="0"/>
              </a:rPr>
              <a:t>turtlebot_teleop</a:t>
            </a:r>
            <a:endParaRPr lang="en-US" dirty="0">
              <a:latin typeface="Courier" pitchFamily="2" charset="0"/>
            </a:endParaRPr>
          </a:p>
          <a:p>
            <a:pPr marL="288000" lvl="1"/>
            <a:r>
              <a:rPr lang="en-US" dirty="0">
                <a:latin typeface="Courier" pitchFamily="2" charset="0"/>
              </a:rPr>
              <a:t>   /map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Package Resource 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for referring to the ROS Filesystem level concepts (message types, service types, etc.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E.g. </a:t>
            </a:r>
            <a:r>
              <a:rPr lang="en-US" dirty="0" err="1">
                <a:latin typeface="Courier" pitchFamily="2" charset="0"/>
              </a:rPr>
              <a:t>std_msgs</a:t>
            </a:r>
            <a:r>
              <a:rPr lang="en-US" dirty="0">
                <a:latin typeface="Courier" pitchFamily="2" charset="0"/>
              </a:rPr>
              <a:t>/String </a:t>
            </a:r>
            <a:r>
              <a:rPr lang="en-US" dirty="0"/>
              <a:t>is an abbreviation for </a:t>
            </a:r>
            <a:r>
              <a:rPr lang="en-US" dirty="0">
                <a:latin typeface="Courier" pitchFamily="2" charset="0"/>
              </a:rPr>
              <a:t>/&lt;path&gt;/</a:t>
            </a:r>
            <a:r>
              <a:rPr lang="en-US" dirty="0" err="1">
                <a:latin typeface="Courier" pitchFamily="2" charset="0"/>
              </a:rPr>
              <a:t>std_msgs</a:t>
            </a:r>
            <a:r>
              <a:rPr lang="en-US" dirty="0">
                <a:latin typeface="Courier" pitchFamily="2" charset="0"/>
              </a:rPr>
              <a:t>/</a:t>
            </a:r>
            <a:r>
              <a:rPr lang="en-US" dirty="0" err="1">
                <a:latin typeface="Courier" pitchFamily="2" charset="0"/>
              </a:rPr>
              <a:t>msg.String.msg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36CEA1C-A723-11C6-3CA1-E63951ADD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32959787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36207"/>
            <a:ext cx="5770575" cy="48013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3D simulator for robotics applications</a:t>
            </a:r>
          </a:p>
          <a:p>
            <a:r>
              <a:rPr lang="en-US" dirty="0"/>
              <a:t>      </a:t>
            </a:r>
            <a:r>
              <a:rPr lang="en-US" dirty="0">
                <a:latin typeface="Courier" pitchFamily="2" charset="0"/>
              </a:rPr>
              <a:t>gazebo</a:t>
            </a:r>
            <a:endParaRPr lang="en-US" dirty="0"/>
          </a:p>
          <a:p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Models can be imported and sensor plugins can be incorporated into the simulation environment in SDF or URDF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Environmental simulations can also be carried out for gravity, wind speeds, friction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Tutorials and Documentation:  </a:t>
            </a:r>
            <a:r>
              <a:rPr lang="en-US" dirty="0">
                <a:hlinkClick r:id="rId2"/>
              </a:rPr>
              <a:t>[Gazebo]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TOOLS AND COMMANDS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</p:cNvCxnSpPr>
          <p:nvPr/>
        </p:nvCxnSpPr>
        <p:spPr>
          <a:xfrm>
            <a:off x="6113584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GAZEBO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RViz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328388-0730-B04A-ABAF-4437A92914A0}"/>
              </a:ext>
            </a:extLst>
          </p:cNvPr>
          <p:cNvSpPr txBox="1"/>
          <p:nvPr/>
        </p:nvSpPr>
        <p:spPr>
          <a:xfrm>
            <a:off x="6267505" y="1236207"/>
            <a:ext cx="5924495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3D Visualization environment for ROS to let us know what is the robot thinking, seeing and doing</a:t>
            </a:r>
          </a:p>
          <a:p>
            <a:r>
              <a:rPr lang="en-US" dirty="0"/>
              <a:t>      </a:t>
            </a:r>
            <a:r>
              <a:rPr lang="en-US" dirty="0">
                <a:latin typeface="Courier" pitchFamily="2" charset="0"/>
              </a:rPr>
              <a:t>ros2 run </a:t>
            </a:r>
            <a:r>
              <a:rPr lang="en-US" dirty="0" err="1">
                <a:latin typeface="Courier" pitchFamily="2" charset="0"/>
              </a:rPr>
              <a:t>rviz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rviz</a:t>
            </a:r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topics and messages can be visualized in the form seen or perceived by the robot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9BEDBC-B7AE-FF4D-8696-DAE9986AB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550" y="4037176"/>
            <a:ext cx="2650443" cy="12307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CC3B63-C767-3C4B-83E4-840C15760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5971" y="3844642"/>
            <a:ext cx="2541606" cy="1652044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33C805-E0EC-35D9-73D0-4ED36E51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17259323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36207"/>
            <a:ext cx="5770575" cy="48013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Starting a node:</a:t>
            </a:r>
          </a:p>
          <a:p>
            <a:r>
              <a:rPr lang="en-US" dirty="0"/>
              <a:t>      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ros2 run &lt;package_name&gt; &lt;node_name&gt;</a:t>
            </a:r>
          </a:p>
          <a:p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List of initialized nodes: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ros2 node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List of available topics: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ros2 topic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all messages published on a topic: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ros2 topic echo &lt;topic_name&gt;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Publishing messages through terminal line:</a:t>
            </a:r>
            <a:br>
              <a:rPr lang="en-IN" dirty="0"/>
            </a:br>
            <a:r>
              <a:rPr lang="en-IN" dirty="0">
                <a:solidFill>
                  <a:srgbClr val="FF0000"/>
                </a:solidFill>
                <a:latin typeface="Courier" pitchFamily="2" charset="0"/>
              </a:rPr>
              <a:t>ros2 topic pub -r &lt;rate-in-</a:t>
            </a:r>
            <a:r>
              <a:rPr lang="en-IN" dirty="0" err="1">
                <a:solidFill>
                  <a:srgbClr val="FF0000"/>
                </a:solidFill>
                <a:latin typeface="Courier" pitchFamily="2" charset="0"/>
              </a:rPr>
              <a:t>hz</a:t>
            </a:r>
            <a:r>
              <a:rPr lang="en-IN" dirty="0">
                <a:solidFill>
                  <a:srgbClr val="FF0000"/>
                </a:solidFill>
                <a:latin typeface="Courier" pitchFamily="2" charset="0"/>
              </a:rPr>
              <a:t>&gt; &lt;</a:t>
            </a:r>
            <a:r>
              <a:rPr lang="en-IN" dirty="0" err="1">
                <a:solidFill>
                  <a:srgbClr val="FF0000"/>
                </a:solidFill>
                <a:latin typeface="Courier" pitchFamily="2" charset="0"/>
              </a:rPr>
              <a:t>topic_name</a:t>
            </a:r>
            <a:r>
              <a:rPr lang="en-IN" dirty="0">
                <a:solidFill>
                  <a:srgbClr val="FF0000"/>
                </a:solidFill>
                <a:latin typeface="Courier" pitchFamily="2" charset="0"/>
              </a:rPr>
              <a:t>&gt; &lt;</a:t>
            </a:r>
            <a:r>
              <a:rPr lang="en-IN" dirty="0" err="1">
                <a:solidFill>
                  <a:srgbClr val="FF0000"/>
                </a:solidFill>
                <a:latin typeface="Courier" pitchFamily="2" charset="0"/>
              </a:rPr>
              <a:t>message_type</a:t>
            </a:r>
            <a:r>
              <a:rPr lang="en-IN" dirty="0">
                <a:solidFill>
                  <a:srgbClr val="FF0000"/>
                </a:solidFill>
                <a:latin typeface="Courier" pitchFamily="2" charset="0"/>
              </a:rPr>
              <a:t>&gt; &lt;</a:t>
            </a:r>
            <a:r>
              <a:rPr lang="en-IN" dirty="0" err="1">
                <a:solidFill>
                  <a:srgbClr val="FF0000"/>
                </a:solidFill>
                <a:latin typeface="Courier" pitchFamily="2" charset="0"/>
              </a:rPr>
              <a:t>message_content</a:t>
            </a:r>
            <a:r>
              <a:rPr lang="en-IN" dirty="0">
                <a:solidFill>
                  <a:srgbClr val="FF0000"/>
                </a:solidFill>
                <a:latin typeface="Courier" pitchFamily="2" charset="0"/>
              </a:rPr>
              <a:t>&gt;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TOOLS AND COMMANDS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24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</p:cNvCxnSpPr>
          <p:nvPr/>
        </p:nvCxnSpPr>
        <p:spPr>
          <a:xfrm>
            <a:off x="6113584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COMMANDS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COMMANDS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328388-0730-B04A-ABAF-4437A92914A0}"/>
              </a:ext>
            </a:extLst>
          </p:cNvPr>
          <p:cNvSpPr txBox="1"/>
          <p:nvPr/>
        </p:nvSpPr>
        <p:spPr>
          <a:xfrm>
            <a:off x="6271901" y="1543983"/>
            <a:ext cx="6644707" cy="449353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System Visualization of Topics, Nodes, etc:</a:t>
            </a:r>
          </a:p>
          <a:p>
            <a:r>
              <a:rPr lang="en-US" dirty="0"/>
              <a:t>      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ros2 run rqt_graph rqt_graph</a:t>
            </a: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Live plot of data published on topics:</a:t>
            </a:r>
          </a:p>
          <a:p>
            <a:r>
              <a:rPr lang="en-US" dirty="0"/>
              <a:t>      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ros2 run rqt_plot rqt_plot</a:t>
            </a:r>
          </a:p>
          <a:p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Console to display logging data</a:t>
            </a:r>
          </a:p>
          <a:p>
            <a:r>
              <a:rPr lang="en-US" sz="1600" dirty="0">
                <a:latin typeface="Courier" pitchFamily="2" charset="0"/>
              </a:rPr>
              <a:t>  </a:t>
            </a:r>
            <a:r>
              <a:rPr lang="en-US" sz="1700" dirty="0">
                <a:solidFill>
                  <a:srgbClr val="FF0000"/>
                </a:solidFill>
                <a:latin typeface="Courier" pitchFamily="2" charset="0"/>
              </a:rPr>
              <a:t>ros2 run rqt_console rqt_console</a:t>
            </a:r>
          </a:p>
          <a:p>
            <a:r>
              <a:rPr lang="en-US" sz="1700" dirty="0">
                <a:solidFill>
                  <a:srgbClr val="FF0000"/>
                </a:solidFill>
                <a:latin typeface="Courier" pitchFamily="2" charset="0"/>
              </a:rPr>
              <a:t>  ros2 run rqt_logger_level rqt_logger_level</a:t>
            </a:r>
          </a:p>
          <a:p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multiple nodes in sequence with required parameters: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ros2 launch &lt;package_name&gt; &lt;launch_file&gt;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Recording data: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ros2 bag record –a</a:t>
            </a:r>
            <a:r>
              <a:rPr lang="en-US" dirty="0">
                <a:latin typeface="Courier" pitchFamily="2" charset="0"/>
              </a:rPr>
              <a:t>			(</a:t>
            </a:r>
            <a:r>
              <a:rPr lang="en-US" dirty="0"/>
              <a:t>All topics)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ros2 bag record –O subset &lt;topic&gt; </a:t>
            </a:r>
            <a:r>
              <a:rPr lang="en-US" dirty="0"/>
              <a:t>(Subset)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FD2EE2C-8B47-161F-04D3-151D8B73E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38703640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27219" y="857918"/>
            <a:ext cx="11915429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an Ubuntu distribution and corresponding ROS distribution to install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Ubuntu installation guide for Windows: </a:t>
            </a:r>
            <a:r>
              <a:rPr lang="en-US" dirty="0">
                <a:hlinkClick r:id="rId2"/>
              </a:rPr>
              <a:t>[Ubuntu Official]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[Third-Party Article]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Ubuntu installation guide for MacOS: </a:t>
            </a:r>
            <a:r>
              <a:rPr lang="en-US" dirty="0">
                <a:hlinkClick r:id="rId4"/>
              </a:rPr>
              <a:t>[Ubuntu Official]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[Third-Party Article]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ROS Installation guide: </a:t>
            </a:r>
            <a:r>
              <a:rPr lang="en-US" dirty="0">
                <a:hlinkClick r:id="rId6"/>
              </a:rPr>
              <a:t>[ROS 1]</a:t>
            </a:r>
            <a:r>
              <a:rPr lang="en-US" dirty="0"/>
              <a:t> </a:t>
            </a:r>
            <a:r>
              <a:rPr lang="en-US" dirty="0">
                <a:hlinkClick r:id="rId7"/>
              </a:rPr>
              <a:t>[ROS 2 - Choose Distribution]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Source the ROS installation</a:t>
            </a:r>
          </a:p>
          <a:p>
            <a:r>
              <a:rPr lang="en-US" dirty="0"/>
              <a:t>     </a:t>
            </a:r>
            <a:r>
              <a:rPr lang="en-US" dirty="0">
                <a:latin typeface="Courier" pitchFamily="2" charset="0"/>
              </a:rPr>
              <a:t>source /opt/ros/&lt;distro&gt;/setup.bash</a:t>
            </a:r>
          </a:p>
          <a:p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the </a:t>
            </a:r>
            <a:r>
              <a:rPr lang="en-US" dirty="0" err="1"/>
              <a:t>TurtleSim</a:t>
            </a:r>
            <a:r>
              <a:rPr lang="en-US" dirty="0"/>
              <a:t> and Gazebo packages</a:t>
            </a:r>
          </a:p>
          <a:p>
            <a:r>
              <a:rPr lang="en-US" dirty="0">
                <a:latin typeface="Courier" pitchFamily="2" charset="0"/>
              </a:rPr>
              <a:t>  sudo apt install ros-&lt;distro&gt;-</a:t>
            </a:r>
            <a:r>
              <a:rPr lang="en-US" dirty="0" err="1">
                <a:latin typeface="Courier" pitchFamily="2" charset="0"/>
              </a:rPr>
              <a:t>turtlesim</a:t>
            </a:r>
            <a:r>
              <a:rPr lang="en-US" dirty="0">
                <a:latin typeface="Courier" pitchFamily="2" charset="0"/>
              </a:rPr>
              <a:t>*</a:t>
            </a:r>
          </a:p>
          <a:p>
            <a:r>
              <a:rPr lang="en-US" dirty="0">
                <a:latin typeface="Courier" pitchFamily="2" charset="0"/>
              </a:rPr>
              <a:t>  sudo apt install ros-&lt;distro&gt;-gazebo-*</a:t>
            </a:r>
          </a:p>
          <a:p>
            <a:endParaRPr lang="en-US" dirty="0">
              <a:latin typeface="Courier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INSTALLATION AND SETUP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179D2EF-508A-211A-2CFD-6A3E59D00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39388364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36207"/>
            <a:ext cx="5869299" cy="25853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Terminal 1: Launch a Turtlebot in Gazebo</a:t>
            </a:r>
          </a:p>
          <a:p>
            <a:r>
              <a:rPr lang="en-US" dirty="0"/>
              <a:t>      </a:t>
            </a:r>
            <a:r>
              <a:rPr lang="en-IN" sz="1400" dirty="0">
                <a:latin typeface="Courier" pitchFamily="2" charset="0"/>
              </a:rPr>
              <a:t>roslaunch turtlebot_gazebo turtlebot_world.launch</a:t>
            </a: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TURTLEBOT DEMO AND TUTORIAL (SIMULATION)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26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</p:cNvCxnSpPr>
          <p:nvPr/>
        </p:nvCxnSpPr>
        <p:spPr>
          <a:xfrm>
            <a:off x="6113584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SIMULATION WORLD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EXPLAINATION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328388-0730-B04A-ABAF-4437A92914A0}"/>
              </a:ext>
            </a:extLst>
          </p:cNvPr>
          <p:cNvSpPr txBox="1"/>
          <p:nvPr/>
        </p:nvSpPr>
        <p:spPr>
          <a:xfrm>
            <a:off x="6267505" y="1236207"/>
            <a:ext cx="5924495" cy="252376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Courier" pitchFamily="2" charset="0"/>
              </a:rPr>
              <a:t>roslaunch turtlebot_gazebo turtlebot_world.launch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launch file initializes the ROS Master and other nodes of Gazebo, Camera, Kobuki Base,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 the list of nodes and topics initialized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18283D9E-01E6-6040-87FA-8D7393AAF6AB}"/>
              </a:ext>
            </a:extLst>
          </p:cNvPr>
          <p:cNvSpPr/>
          <p:nvPr/>
        </p:nvSpPr>
        <p:spPr>
          <a:xfrm rot="16200000">
            <a:off x="8471554" y="737285"/>
            <a:ext cx="186266" cy="171743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584BD2-70B4-9945-A6AE-BF4F89CD8744}"/>
              </a:ext>
            </a:extLst>
          </p:cNvPr>
          <p:cNvSpPr txBox="1"/>
          <p:nvPr/>
        </p:nvSpPr>
        <p:spPr>
          <a:xfrm>
            <a:off x="7705971" y="1627193"/>
            <a:ext cx="17174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ROS package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8B826285-9FDE-C446-9D16-A2B8B3DBD65D}"/>
              </a:ext>
            </a:extLst>
          </p:cNvPr>
          <p:cNvSpPr/>
          <p:nvPr/>
        </p:nvSpPr>
        <p:spPr>
          <a:xfrm rot="16200000">
            <a:off x="10583336" y="436067"/>
            <a:ext cx="186266" cy="23198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8CBAD7-7D99-A648-A00F-E2D04E64973C}"/>
              </a:ext>
            </a:extLst>
          </p:cNvPr>
          <p:cNvSpPr txBox="1"/>
          <p:nvPr/>
        </p:nvSpPr>
        <p:spPr>
          <a:xfrm>
            <a:off x="9516534" y="1627193"/>
            <a:ext cx="2319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Launch file in package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27A575-7284-1C4B-9631-4BC82DC05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316" y="3385971"/>
            <a:ext cx="5506872" cy="29941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240D413-F5AE-5349-9A04-484454F55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94" y="2417275"/>
            <a:ext cx="5798211" cy="3294229"/>
          </a:xfrm>
          <a:prstGeom prst="rect">
            <a:avLst/>
          </a:prstGeom>
        </p:spPr>
      </p:pic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560220A2-CEC5-C765-A70B-D58B5C5DC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9513036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99699" y="1236207"/>
            <a:ext cx="5998472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Terminal 2: Open RViz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IN" sz="1400" dirty="0">
                <a:latin typeface="Courier" pitchFamily="2" charset="0"/>
              </a:rPr>
              <a:t>roslaunch turtlebot_rviz_launchers view_robot.launch</a:t>
            </a:r>
            <a:endParaRPr lang="en-US" sz="1400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TURTLEBOT DEMO AND TUTORIAL (SIMULATION)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27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</p:cNvCxnSpPr>
          <p:nvPr/>
        </p:nvCxnSpPr>
        <p:spPr>
          <a:xfrm>
            <a:off x="6113584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VISUALIZATION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EXPLAINATION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328388-0730-B04A-ABAF-4437A92914A0}"/>
              </a:ext>
            </a:extLst>
          </p:cNvPr>
          <p:cNvSpPr txBox="1"/>
          <p:nvPr/>
        </p:nvSpPr>
        <p:spPr>
          <a:xfrm>
            <a:off x="6267505" y="1236207"/>
            <a:ext cx="5924495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launch command opens up RViz with a model of Turtlebot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Checking Depth Cloud and Image topics displays the point cloud data and image feed of camera respectively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9FE295-C233-7547-B36F-CEBCC0D67E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9" t="2297" r="23819"/>
          <a:stretch/>
        </p:blipFill>
        <p:spPr>
          <a:xfrm>
            <a:off x="299390" y="2122783"/>
            <a:ext cx="5569312" cy="42187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945F044-F2D3-8E4B-AC0F-8506624E5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9" t="2520" r="7425" b="-1"/>
          <a:stretch/>
        </p:blipFill>
        <p:spPr>
          <a:xfrm>
            <a:off x="6479067" y="2810101"/>
            <a:ext cx="5503219" cy="3682773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8854143-7649-042E-96D7-D5D6AE19D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9094079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99699" y="1236207"/>
            <a:ext cx="5998472" cy="61247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Terminal 3: Manual control using keyboard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IN" sz="1400" dirty="0">
                <a:latin typeface="Courier" pitchFamily="2" charset="0"/>
              </a:rPr>
              <a:t>roslaunch turtlebot_teleop </a:t>
            </a:r>
            <a:r>
              <a:rPr lang="en-IN" sz="1400" dirty="0" err="1">
                <a:latin typeface="Courier" pitchFamily="2" charset="0"/>
              </a:rPr>
              <a:t>keyboard_teleop.launch</a:t>
            </a:r>
            <a:endParaRPr lang="en-US" sz="1400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endParaRPr lang="en-IN" dirty="0">
              <a:latin typeface="Courier" pitchFamily="2" charset="0"/>
            </a:endParaRPr>
          </a:p>
          <a:p>
            <a:r>
              <a:rPr lang="en-IN" dirty="0">
                <a:latin typeface="Courier" pitchFamily="2" charset="0"/>
              </a:rPr>
              <a:t>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Terminal 3: Manual control using markers in RViz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IN" sz="1400" dirty="0">
                <a:latin typeface="Courier" pitchFamily="2" charset="0"/>
              </a:rPr>
              <a:t>roslaunch turtlebot_interactive_markers             interactive_markers.launch</a:t>
            </a:r>
          </a:p>
          <a:p>
            <a:endParaRPr lang="en-IN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For tutorials on editing the simulation world: </a:t>
            </a:r>
            <a:r>
              <a:rPr lang="en-IN" dirty="0">
                <a:hlinkClick r:id="rId2"/>
              </a:rPr>
              <a:t>[Link]</a:t>
            </a:r>
            <a:endParaRPr lang="en-IN" dirty="0"/>
          </a:p>
          <a:p>
            <a:endParaRPr lang="en-IN" dirty="0">
              <a:latin typeface="Courier" pitchFamily="2" charset="0"/>
            </a:endParaRPr>
          </a:p>
          <a:p>
            <a:endParaRPr lang="en-US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TURTLEBOT DEMO AND TUTORIAL (SIMULATION)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28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</p:cNvCxnSpPr>
          <p:nvPr/>
        </p:nvCxnSpPr>
        <p:spPr>
          <a:xfrm>
            <a:off x="6113584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MANUAL CONTROL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EXPLAINATION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328388-0730-B04A-ABAF-4437A92914A0}"/>
              </a:ext>
            </a:extLst>
          </p:cNvPr>
          <p:cNvSpPr txBox="1"/>
          <p:nvPr/>
        </p:nvSpPr>
        <p:spPr>
          <a:xfrm>
            <a:off x="6267505" y="1236207"/>
            <a:ext cx="592449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861793-4485-3542-9EEE-AA63805601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96" t="2205" r="3370" b="2671"/>
          <a:stretch/>
        </p:blipFill>
        <p:spPr>
          <a:xfrm>
            <a:off x="6259253" y="2131259"/>
            <a:ext cx="5833340" cy="33621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420D25-2AD9-6F4B-9504-56F1D06EDC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15"/>
          <a:stretch/>
        </p:blipFill>
        <p:spPr>
          <a:xfrm>
            <a:off x="738870" y="1997443"/>
            <a:ext cx="4720129" cy="2843012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8EE493-F550-B399-D84F-4059736B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26391255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99699" y="1236207"/>
            <a:ext cx="5744199" cy="40626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Close all terminals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Terminal 1: Launch an empty Gazebo world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IN" sz="1400" dirty="0">
                <a:latin typeface="Courier" pitchFamily="2" charset="0"/>
              </a:rPr>
              <a:t>roslaunch turtlebot_gazebo empty_world.launch</a:t>
            </a:r>
          </a:p>
          <a:p>
            <a:endParaRPr lang="en-IN" sz="1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Write a Python script for Turtlebot to go forward in a straight line </a:t>
            </a:r>
          </a:p>
          <a:p>
            <a:r>
              <a:rPr lang="en-IN" dirty="0"/>
              <a:t>     </a:t>
            </a:r>
            <a:r>
              <a:rPr lang="en-IN" sz="1100" dirty="0"/>
              <a:t>Source: [</a:t>
            </a:r>
            <a:r>
              <a:rPr lang="en-IN" sz="1100" dirty="0">
                <a:hlinkClick r:id="rId2"/>
              </a:rPr>
              <a:t>https://github.com/markwsilliman/turtlebot/blob/master/goforward.py</a:t>
            </a:r>
            <a:r>
              <a:rPr lang="en-IN" sz="1100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Terminal 2: Execute the Python script</a:t>
            </a:r>
          </a:p>
          <a:p>
            <a:r>
              <a:rPr lang="en-IN" dirty="0">
                <a:latin typeface="Courier" pitchFamily="2" charset="0"/>
              </a:rPr>
              <a:t>  </a:t>
            </a:r>
            <a:r>
              <a:rPr lang="en-IN" sz="1400" dirty="0">
                <a:latin typeface="Courier" pitchFamily="2" charset="0"/>
              </a:rPr>
              <a:t>python /&lt;path&gt;/goforward.py</a:t>
            </a:r>
          </a:p>
          <a:p>
            <a:endParaRPr lang="en-IN" sz="1400" dirty="0">
              <a:latin typeface="Courier" pitchFamily="2" charset="0"/>
            </a:endParaRPr>
          </a:p>
          <a:p>
            <a:endParaRPr lang="en-IN" sz="1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Modify the code to follow a certain path and speed as per requirement of user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TURTLEBOT DEMO AND TUTORIAL (SIMULATION)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29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</p:cNvCxnSpPr>
          <p:nvPr/>
        </p:nvCxnSpPr>
        <p:spPr>
          <a:xfrm>
            <a:off x="5961182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99699" y="765813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PATH FOLLOWING AND SPEED CONTROL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096000" y="765813"/>
            <a:ext cx="6002867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CODE EXPLAINATION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328388-0730-B04A-ABAF-4437A92914A0}"/>
              </a:ext>
            </a:extLst>
          </p:cNvPr>
          <p:cNvSpPr txBox="1"/>
          <p:nvPr/>
        </p:nvSpPr>
        <p:spPr>
          <a:xfrm>
            <a:off x="6154215" y="1202620"/>
            <a:ext cx="5886435" cy="53553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import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rospy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from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geometry_msgs.msg </a:t>
            </a: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import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Twist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class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GoForward():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def __init__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FFC000"/>
                </a:solidFill>
                <a:latin typeface="Courier" pitchFamily="2" charset="0"/>
              </a:rPr>
              <a:t>self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):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rospy.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init_node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FFFF00"/>
                </a:solidFill>
                <a:latin typeface="Courier" pitchFamily="2" charset="0"/>
              </a:rPr>
              <a:t>'GoForward'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, </a:t>
            </a:r>
            <a:r>
              <a:rPr lang="en-IN" sz="900" b="1" dirty="0">
                <a:solidFill>
                  <a:srgbClr val="FFC000"/>
                </a:solidFill>
                <a:latin typeface="Courier" pitchFamily="2" charset="0"/>
              </a:rPr>
              <a:t>anonymous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=</a:t>
            </a:r>
            <a:r>
              <a:rPr lang="en-IN" sz="900" b="1" dirty="0">
                <a:solidFill>
                  <a:srgbClr val="E96BE7"/>
                </a:solidFill>
                <a:latin typeface="Courier" pitchFamily="2" charset="0"/>
              </a:rPr>
              <a:t>False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       rospy.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loginfo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FFFF00"/>
                </a:solidFill>
                <a:latin typeface="Courier" pitchFamily="2" charset="0"/>
              </a:rPr>
              <a:t>"To stop TurtleBot CTRL + C"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rospy.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on_shutdown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FFC000"/>
                </a:solidFill>
                <a:latin typeface="Courier" pitchFamily="2" charset="0"/>
              </a:rPr>
              <a:t>self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.shutdown)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       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</a:t>
            </a:r>
            <a:r>
              <a:rPr lang="en-IN" sz="900" b="1" dirty="0">
                <a:solidFill>
                  <a:srgbClr val="FFC000"/>
                </a:solidFill>
                <a:latin typeface="Courier" pitchFamily="2" charset="0"/>
              </a:rPr>
              <a:t>self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.cmd_vel </a:t>
            </a: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=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rospy.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Publisher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FFFF00"/>
                </a:solidFill>
                <a:latin typeface="Courier" pitchFamily="2" charset="0"/>
              </a:rPr>
              <a:t>'cmd_vel_mux/input/navi'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, Twist, </a:t>
            </a:r>
            <a:r>
              <a:rPr lang="en-IN" sz="900" b="1" dirty="0">
                <a:solidFill>
                  <a:srgbClr val="FFC000"/>
                </a:solidFill>
                <a:latin typeface="Courier" pitchFamily="2" charset="0"/>
              </a:rPr>
              <a:t>queue_size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=</a:t>
            </a:r>
            <a:r>
              <a:rPr lang="en-IN" sz="900" b="1" dirty="0">
                <a:solidFill>
                  <a:srgbClr val="E96BE7"/>
                </a:solidFill>
                <a:latin typeface="Courier" pitchFamily="2" charset="0"/>
              </a:rPr>
              <a:t>10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r </a:t>
            </a: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=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rospy.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Rate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E96BE7"/>
                </a:solidFill>
                <a:latin typeface="Courier" pitchFamily="2" charset="0"/>
              </a:rPr>
              <a:t>10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);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move_cmd </a:t>
            </a: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=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Twist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move_cmd.linear.x </a:t>
            </a: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=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</a:t>
            </a:r>
            <a:r>
              <a:rPr lang="en-IN" sz="900" b="1" dirty="0">
                <a:solidFill>
                  <a:srgbClr val="E96BE7"/>
                </a:solidFill>
                <a:latin typeface="Courier" pitchFamily="2" charset="0"/>
              </a:rPr>
              <a:t>0.2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       move_cmd.angular.z </a:t>
            </a: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=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</a:t>
            </a:r>
            <a:r>
              <a:rPr lang="en-IN" sz="900" b="1" dirty="0">
                <a:solidFill>
                  <a:srgbClr val="E96BE7"/>
                </a:solidFill>
                <a:latin typeface="Courier" pitchFamily="2" charset="0"/>
              </a:rPr>
              <a:t>0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       while not rospy.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is_shutdown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():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    </a:t>
            </a:r>
            <a:r>
              <a:rPr lang="en-IN" sz="900" b="1" dirty="0">
                <a:solidFill>
                  <a:srgbClr val="FFC000"/>
                </a:solidFill>
                <a:latin typeface="Courier" pitchFamily="2" charset="0"/>
              </a:rPr>
              <a:t>self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.cmd_vel.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publish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(move_cmd)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    r.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sleep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                       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       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def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shutdown(self):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rospy.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loginfo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FFFF00"/>
                </a:solidFill>
                <a:latin typeface="Courier" pitchFamily="2" charset="0"/>
              </a:rPr>
              <a:t>"Stop TurtleBot"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</a:t>
            </a:r>
            <a:r>
              <a:rPr lang="en-IN" sz="900" b="1" dirty="0">
                <a:solidFill>
                  <a:srgbClr val="FFC000"/>
                </a:solidFill>
                <a:latin typeface="Courier" pitchFamily="2" charset="0"/>
              </a:rPr>
              <a:t>self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.cmd_vel.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publish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Twist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())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rospy.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sleep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E96BE7"/>
                </a:solidFill>
                <a:latin typeface="Courier" pitchFamily="2" charset="0"/>
              </a:rPr>
              <a:t>1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if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 __name__ </a:t>
            </a: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== </a:t>
            </a:r>
            <a:r>
              <a:rPr lang="en-IN" sz="900" b="1" dirty="0">
                <a:solidFill>
                  <a:srgbClr val="FFFF00"/>
                </a:solidFill>
                <a:latin typeface="Courier" pitchFamily="2" charset="0"/>
              </a:rPr>
              <a:t>'__main__'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: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</a:t>
            </a: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try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: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GoForward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()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</a:t>
            </a:r>
            <a:r>
              <a:rPr lang="en-IN" sz="900" b="1" dirty="0">
                <a:solidFill>
                  <a:srgbClr val="FF0000"/>
                </a:solidFill>
                <a:latin typeface="Courier" pitchFamily="2" charset="0"/>
              </a:rPr>
              <a:t>except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: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        rospy.</a:t>
            </a:r>
            <a:r>
              <a:rPr lang="en-IN" sz="900" b="1" dirty="0">
                <a:solidFill>
                  <a:srgbClr val="00B0F0"/>
                </a:solidFill>
                <a:latin typeface="Courier" pitchFamily="2" charset="0"/>
              </a:rPr>
              <a:t>loginfo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(</a:t>
            </a:r>
            <a:r>
              <a:rPr lang="en-IN" sz="900" b="1" dirty="0">
                <a:solidFill>
                  <a:srgbClr val="FFFF00"/>
                </a:solidFill>
                <a:latin typeface="Courier" pitchFamily="2" charset="0"/>
              </a:rPr>
              <a:t>"GoForward node terminated."</a:t>
            </a:r>
            <a:r>
              <a:rPr lang="en-IN" sz="900" b="1" dirty="0">
                <a:solidFill>
                  <a:schemeClr val="bg1"/>
                </a:solidFill>
                <a:latin typeface="Courier" pitchFamily="2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B6C063-0343-0B40-9F68-59A4C8D40C48}"/>
              </a:ext>
            </a:extLst>
          </p:cNvPr>
          <p:cNvSpPr txBox="1"/>
          <p:nvPr/>
        </p:nvSpPr>
        <p:spPr>
          <a:xfrm>
            <a:off x="8391970" y="1202619"/>
            <a:ext cx="3704724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      # python client library</a:t>
            </a: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      # Twist is datatype for velocity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                # Create a node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                # Print message in log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     # stop the process when Ctrl + C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# topic to publish might change when robot changes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# Rate of publishing in Hz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</a:t>
            </a: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# linear speed in x direction is 0.2 m/s</a:t>
            </a: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# angular velocity about z axis is 0 rad/s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  # while Ctrl + C is not pressed..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     # publish the velocity speed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     # wait for 0.1 sec and publish again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endParaRPr lang="en-US" sz="900" dirty="0">
              <a:solidFill>
                <a:schemeClr val="bg1">
                  <a:lumMod val="85000"/>
                </a:schemeClr>
              </a:solidFill>
              <a:latin typeface="Courier" pitchFamily="2" charset="0"/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 # display message if Ctrl + C</a:t>
            </a: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# default Twist has 0 values for velocity</a:t>
            </a: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ourier" pitchFamily="2" charset="0"/>
              </a:rPr>
              <a:t>          # to ensure robot receives command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45565B4-2B78-2251-47AE-EE608D875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3754889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F49D357-2464-DC42-BC0C-DA47874B5C70}"/>
              </a:ext>
            </a:extLst>
          </p:cNvPr>
          <p:cNvSpPr/>
          <p:nvPr/>
        </p:nvSpPr>
        <p:spPr>
          <a:xfrm>
            <a:off x="3565732" y="1171368"/>
            <a:ext cx="5060535" cy="506053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ROBOTICS DEVELOPMENT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661943-D5D1-1646-9CD9-28C6F2EFAFCA}"/>
              </a:ext>
            </a:extLst>
          </p:cNvPr>
          <p:cNvSpPr txBox="1"/>
          <p:nvPr/>
        </p:nvSpPr>
        <p:spPr>
          <a:xfrm>
            <a:off x="4547811" y="3026644"/>
            <a:ext cx="31818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Components in Robot Development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9CF9C42-734D-AB4C-8248-19479BE4D625}"/>
              </a:ext>
            </a:extLst>
          </p:cNvPr>
          <p:cNvGrpSpPr/>
          <p:nvPr/>
        </p:nvGrpSpPr>
        <p:grpSpPr>
          <a:xfrm>
            <a:off x="7206248" y="1387765"/>
            <a:ext cx="4833400" cy="1749748"/>
            <a:chOff x="6915689" y="1248784"/>
            <a:chExt cx="4833400" cy="1749748"/>
          </a:xfrm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713CC778-C2AD-184E-9ECA-09547609F235}"/>
                </a:ext>
              </a:extLst>
            </p:cNvPr>
            <p:cNvSpPr/>
            <p:nvPr/>
          </p:nvSpPr>
          <p:spPr>
            <a:xfrm>
              <a:off x="8188588" y="1421686"/>
              <a:ext cx="3560501" cy="381758"/>
            </a:xfrm>
            <a:prstGeom prst="roundRect">
              <a:avLst>
                <a:gd name="adj" fmla="val 32212"/>
              </a:avLst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Sensors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29BD4CE-4AC9-384A-B221-E6C9941D0742}"/>
                </a:ext>
              </a:extLst>
            </p:cNvPr>
            <p:cNvGrpSpPr/>
            <p:nvPr/>
          </p:nvGrpSpPr>
          <p:grpSpPr>
            <a:xfrm>
              <a:off x="6915689" y="1248784"/>
              <a:ext cx="1749748" cy="1749748"/>
              <a:chOff x="6915689" y="1248784"/>
              <a:chExt cx="1749748" cy="1749748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1CA4613-B231-F644-94FB-1FBA3C5C5140}"/>
                  </a:ext>
                </a:extLst>
              </p:cNvPr>
              <p:cNvSpPr/>
              <p:nvPr/>
            </p:nvSpPr>
            <p:spPr>
              <a:xfrm>
                <a:off x="6915689" y="1248784"/>
                <a:ext cx="1749748" cy="174974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0BC21CAA-FBF0-6F4C-BE5A-DEF53F2E5C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7171" b="26480"/>
              <a:stretch/>
            </p:blipFill>
            <p:spPr>
              <a:xfrm>
                <a:off x="7352260" y="1524914"/>
                <a:ext cx="903582" cy="418806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E968E020-5BC5-FA4C-BF85-61A0A35E50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6955" b="20048"/>
              <a:stretch/>
            </p:blipFill>
            <p:spPr>
              <a:xfrm>
                <a:off x="7857178" y="2154797"/>
                <a:ext cx="588269" cy="370595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3C01B5FF-EB8E-8A45-B94A-DDCD779A56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2755" t="8613" r="7968" b="23003"/>
              <a:stretch/>
            </p:blipFill>
            <p:spPr>
              <a:xfrm>
                <a:off x="7133931" y="1946789"/>
                <a:ext cx="674747" cy="666061"/>
              </a:xfrm>
              <a:prstGeom prst="rect">
                <a:avLst/>
              </a:prstGeom>
            </p:spPr>
          </p:pic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4E263DB-A939-C247-8BC8-2B8080E26FC6}"/>
              </a:ext>
            </a:extLst>
          </p:cNvPr>
          <p:cNvGrpSpPr/>
          <p:nvPr/>
        </p:nvGrpSpPr>
        <p:grpSpPr>
          <a:xfrm>
            <a:off x="7206248" y="3995736"/>
            <a:ext cx="4824854" cy="1749748"/>
            <a:chOff x="6924235" y="4337572"/>
            <a:chExt cx="4824854" cy="1749748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CFEAA55C-9CCF-6445-8CEA-AF713D449CE6}"/>
                </a:ext>
              </a:extLst>
            </p:cNvPr>
            <p:cNvSpPr/>
            <p:nvPr/>
          </p:nvSpPr>
          <p:spPr>
            <a:xfrm>
              <a:off x="8390610" y="4616062"/>
              <a:ext cx="3358479" cy="381758"/>
            </a:xfrm>
            <a:prstGeom prst="roundRect">
              <a:avLst>
                <a:gd name="adj" fmla="val 32212"/>
              </a:avLst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Mechanical Equipment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37CB0E4-A97A-8747-A636-997E3F97BC5C}"/>
                </a:ext>
              </a:extLst>
            </p:cNvPr>
            <p:cNvGrpSpPr/>
            <p:nvPr/>
          </p:nvGrpSpPr>
          <p:grpSpPr>
            <a:xfrm>
              <a:off x="6924235" y="4337572"/>
              <a:ext cx="1749748" cy="1749748"/>
              <a:chOff x="6924235" y="4337572"/>
              <a:chExt cx="1749748" cy="1749748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E7311594-02DE-8344-838D-B23240F471FC}"/>
                  </a:ext>
                </a:extLst>
              </p:cNvPr>
              <p:cNvSpPr/>
              <p:nvPr/>
            </p:nvSpPr>
            <p:spPr>
              <a:xfrm>
                <a:off x="6924235" y="4337572"/>
                <a:ext cx="1749748" cy="174974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30B32C8B-827A-BB4D-BA47-532CDDB1C4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7297901" y="4540625"/>
                <a:ext cx="936827" cy="789961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04631657-3315-4D44-9FAB-5C0CF88311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79627" y="5395644"/>
                <a:ext cx="755101" cy="491528"/>
              </a:xfrm>
              <a:prstGeom prst="rect">
                <a:avLst/>
              </a:prstGeom>
            </p:spPr>
          </p:pic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A0A0AD-2610-6E41-8503-FE00CA100EF5}"/>
              </a:ext>
            </a:extLst>
          </p:cNvPr>
          <p:cNvGrpSpPr/>
          <p:nvPr/>
        </p:nvGrpSpPr>
        <p:grpSpPr>
          <a:xfrm>
            <a:off x="207692" y="1387765"/>
            <a:ext cx="4748557" cy="1749748"/>
            <a:chOff x="512085" y="1248785"/>
            <a:chExt cx="4748557" cy="1749748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41D4647D-DC1A-404A-B69B-81C13E630C4F}"/>
                </a:ext>
              </a:extLst>
            </p:cNvPr>
            <p:cNvSpPr/>
            <p:nvPr/>
          </p:nvSpPr>
          <p:spPr>
            <a:xfrm>
              <a:off x="512085" y="1419017"/>
              <a:ext cx="3520080" cy="381758"/>
            </a:xfrm>
            <a:prstGeom prst="roundRect">
              <a:avLst>
                <a:gd name="adj" fmla="val 32212"/>
              </a:avLst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Standard Robot Platforms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14A8EFB6-2CE5-EA4B-A5C5-2429C9BB79E5}"/>
                </a:ext>
              </a:extLst>
            </p:cNvPr>
            <p:cNvGrpSpPr/>
            <p:nvPr/>
          </p:nvGrpSpPr>
          <p:grpSpPr>
            <a:xfrm>
              <a:off x="3510894" y="1248785"/>
              <a:ext cx="1749748" cy="1749748"/>
              <a:chOff x="3510894" y="1248785"/>
              <a:chExt cx="1749748" cy="174974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D632D742-4A7F-4E45-B8FB-5263F5B1F508}"/>
                  </a:ext>
                </a:extLst>
              </p:cNvPr>
              <p:cNvSpPr/>
              <p:nvPr/>
            </p:nvSpPr>
            <p:spPr>
              <a:xfrm>
                <a:off x="3510894" y="1248785"/>
                <a:ext cx="1749748" cy="174974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F0783C26-ED5A-0642-A9A7-EDD460F9880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27451" t="21558" r="25807" b="26669"/>
              <a:stretch/>
            </p:blipFill>
            <p:spPr>
              <a:xfrm>
                <a:off x="3812270" y="1561962"/>
                <a:ext cx="596005" cy="754482"/>
              </a:xfrm>
              <a:prstGeom prst="rect">
                <a:avLst/>
              </a:prstGeom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3897FD5A-49D5-074B-B9BB-D6068B5616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56775" y="1755155"/>
                <a:ext cx="593498" cy="1014969"/>
              </a:xfrm>
              <a:prstGeom prst="rect">
                <a:avLst/>
              </a:prstGeom>
            </p:spPr>
          </p:pic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C3333CD-05CD-DA4D-9D02-D83935390A2C}"/>
              </a:ext>
            </a:extLst>
          </p:cNvPr>
          <p:cNvGrpSpPr/>
          <p:nvPr/>
        </p:nvGrpSpPr>
        <p:grpSpPr>
          <a:xfrm>
            <a:off x="207692" y="4050440"/>
            <a:ext cx="4748557" cy="1749748"/>
            <a:chOff x="512085" y="4395063"/>
            <a:chExt cx="4748557" cy="1749748"/>
          </a:xfrm>
        </p:grpSpPr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8450B9D-FC7E-AD41-BDA4-BCBE3D6A999D}"/>
                </a:ext>
              </a:extLst>
            </p:cNvPr>
            <p:cNvSpPr/>
            <p:nvPr/>
          </p:nvSpPr>
          <p:spPr>
            <a:xfrm>
              <a:off x="512085" y="4647265"/>
              <a:ext cx="3358479" cy="381758"/>
            </a:xfrm>
            <a:prstGeom prst="roundRect">
              <a:avLst>
                <a:gd name="adj" fmla="val 25497"/>
              </a:avLst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Electronics and Computing 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FD279C0D-02DE-394A-BF2A-3C46F1DDDF04}"/>
                </a:ext>
              </a:extLst>
            </p:cNvPr>
            <p:cNvGrpSpPr/>
            <p:nvPr/>
          </p:nvGrpSpPr>
          <p:grpSpPr>
            <a:xfrm>
              <a:off x="3510894" y="4395063"/>
              <a:ext cx="1749748" cy="1749748"/>
              <a:chOff x="3510894" y="4395063"/>
              <a:chExt cx="1749748" cy="1749748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70B1DACF-E9A6-7A4C-B560-2533C2D864A1}"/>
                  </a:ext>
                </a:extLst>
              </p:cNvPr>
              <p:cNvSpPr/>
              <p:nvPr/>
            </p:nvSpPr>
            <p:spPr>
              <a:xfrm>
                <a:off x="3510894" y="4395063"/>
                <a:ext cx="1749748" cy="174974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016F1CA2-3F1D-1745-A41D-3526179236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95376" y="5315378"/>
                <a:ext cx="1016784" cy="598525"/>
              </a:xfrm>
              <a:prstGeom prst="rect">
                <a:avLst/>
              </a:prstGeom>
            </p:spPr>
          </p:pic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BA89EC8B-6327-4244-8EA1-DB3F611F83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l="4871" t="15470" r="5364" b="17151"/>
              <a:stretch/>
            </p:blipFill>
            <p:spPr>
              <a:xfrm>
                <a:off x="4038600" y="4616062"/>
                <a:ext cx="670424" cy="503229"/>
              </a:xfrm>
              <a:prstGeom prst="rect">
                <a:avLst/>
              </a:prstGeom>
            </p:spPr>
          </p:pic>
        </p:grp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5276AAD-34F1-AB4F-82E7-18EC764315D6}"/>
              </a:ext>
            </a:extLst>
          </p:cNvPr>
          <p:cNvSpPr txBox="1"/>
          <p:nvPr/>
        </p:nvSpPr>
        <p:spPr>
          <a:xfrm>
            <a:off x="265157" y="1971347"/>
            <a:ext cx="31745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Off the shelf robots with few sensors and mechanical components integrated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E.g. Turtlebot, Nao, Husky, UR5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C700A94-07EE-354C-84DB-19382ACA2819}"/>
              </a:ext>
            </a:extLst>
          </p:cNvPr>
          <p:cNvSpPr txBox="1"/>
          <p:nvPr/>
        </p:nvSpPr>
        <p:spPr>
          <a:xfrm>
            <a:off x="204308" y="4731408"/>
            <a:ext cx="3174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Electronic components and computing and control hardware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E.g. Motors, Encoders, Arduino, Raspberry Pi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369DA5-CF13-584D-AA00-B728E0189E87}"/>
              </a:ext>
            </a:extLst>
          </p:cNvPr>
          <p:cNvSpPr txBox="1"/>
          <p:nvPr/>
        </p:nvSpPr>
        <p:spPr>
          <a:xfrm>
            <a:off x="8955996" y="1939755"/>
            <a:ext cx="31745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Equipment for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E.g. Cameras, Proximity sensors, LiDAR, etc.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9E74F66-F65F-B84A-A05C-4DEA37D2A21B}"/>
              </a:ext>
            </a:extLst>
          </p:cNvPr>
          <p:cNvSpPr txBox="1"/>
          <p:nvPr/>
        </p:nvSpPr>
        <p:spPr>
          <a:xfrm>
            <a:off x="8985498" y="4686584"/>
            <a:ext cx="31745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Additional mechanical hardware for task based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E.g. Manipulators, Grippers, etc.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2ED63F53-810A-41DD-DFDE-F1C5470DA6AB}"/>
              </a:ext>
            </a:extLst>
          </p:cNvPr>
          <p:cNvSpPr txBox="1">
            <a:spLocks/>
          </p:cNvSpPr>
          <p:nvPr/>
        </p:nvSpPr>
        <p:spPr>
          <a:xfrm>
            <a:off x="4038600" y="655793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Kaustubh Joshi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2689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AFE8547-3199-F44D-AF60-3FAD5321EC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05" t="31172" r="764" b="19631"/>
          <a:stretch/>
        </p:blipFill>
        <p:spPr>
          <a:xfrm>
            <a:off x="6499679" y="4296178"/>
            <a:ext cx="5305401" cy="25126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99699" y="1236207"/>
            <a:ext cx="5744199" cy="541686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go around an area and avoid obstacles, a robot needs a map and its position in the map (ie. SLAM)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STEP 1 - Create a map: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Terminal 1: Launch a Gazebo world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IN" sz="1400" dirty="0">
                <a:latin typeface="Courier" pitchFamily="2" charset="0"/>
              </a:rPr>
              <a:t>roslaunch turtlebot_gazebo turtlebot_world.launch</a:t>
            </a:r>
          </a:p>
          <a:p>
            <a:endParaRPr lang="en-IN" sz="1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Terminal 2: Start the SLAM node (gmapping)</a:t>
            </a:r>
          </a:p>
          <a:p>
            <a:r>
              <a:rPr lang="en-IN" dirty="0"/>
              <a:t>      </a:t>
            </a:r>
            <a:r>
              <a:rPr lang="en-IN" sz="1400" dirty="0">
                <a:latin typeface="Courier" pitchFamily="2" charset="0"/>
              </a:rPr>
              <a:t>roslaunch turtlebot_gazebo gmapping_demo.launch</a:t>
            </a:r>
            <a:endParaRPr lang="en-IN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Terminal 3: Open RViz to visualise the process</a:t>
            </a:r>
          </a:p>
          <a:p>
            <a:pPr lvl="1"/>
            <a:r>
              <a:rPr lang="en-IN" sz="1400" dirty="0">
                <a:latin typeface="Courier" pitchFamily="2" charset="0"/>
              </a:rPr>
              <a:t>roslaunch turtlebot_rviz_launchers view_navigation.launch</a:t>
            </a:r>
          </a:p>
          <a:p>
            <a:endParaRPr lang="en-IN" sz="1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Terminal 4: Teleoperate the robot and carry out SLAM</a:t>
            </a:r>
          </a:p>
          <a:p>
            <a:r>
              <a:rPr lang="en-IN" sz="1400" dirty="0">
                <a:latin typeface="Courier" pitchFamily="2" charset="0"/>
              </a:rPr>
              <a:t>   roslaunch turtlebot_teleop keyboard_teleop.launch</a:t>
            </a:r>
          </a:p>
          <a:p>
            <a:endParaRPr lang="en-IN" sz="1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Terminal 5: After mapping is done, save map</a:t>
            </a:r>
            <a:endParaRPr lang="en-IN" sz="1400" dirty="0"/>
          </a:p>
          <a:p>
            <a:r>
              <a:rPr lang="en-IN" sz="1100" dirty="0">
                <a:latin typeface="Courier" pitchFamily="2" charset="0"/>
              </a:rPr>
              <a:t>   </a:t>
            </a:r>
            <a:r>
              <a:rPr lang="en-IN" sz="1400" dirty="0">
                <a:latin typeface="Courier" pitchFamily="2" charset="0"/>
              </a:rPr>
              <a:t>rosrun map_server map_saver -f /&lt;path&gt;/&lt;map_name&gt;</a:t>
            </a:r>
          </a:p>
          <a:p>
            <a:endParaRPr lang="en-IN" sz="1400" dirty="0">
              <a:latin typeface="Courier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TURTLEBOT DEMO AND TUTORIAL (SIMULATION)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30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</p:cNvCxnSpPr>
          <p:nvPr/>
        </p:nvCxnSpPr>
        <p:spPr>
          <a:xfrm>
            <a:off x="5961182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99699" y="765813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OBSTACLE AVOIDANCE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096000" y="765813"/>
            <a:ext cx="6002867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925302B-38AC-204E-9FA9-6D7BC43C32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75" t="2492"/>
          <a:stretch/>
        </p:blipFill>
        <p:spPr>
          <a:xfrm>
            <a:off x="6304382" y="1304573"/>
            <a:ext cx="5586101" cy="317745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93B83A6-1D5C-3B43-1FF3-884260169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37579545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99699" y="1236207"/>
            <a:ext cx="5744199" cy="532453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Once we have the map, the robot needs to be localized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STEP 2 - Localization and Navigation: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Terminal 1: Launch a Gazebo world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IN" sz="1400" dirty="0">
                <a:latin typeface="Courier" pitchFamily="2" charset="0"/>
              </a:rPr>
              <a:t>roslaunch turtlebot_gazebo turtlebot_world.launch</a:t>
            </a:r>
          </a:p>
          <a:p>
            <a:endParaRPr lang="en-IN" sz="1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Terminal 2: Start the localization node (AMCL)</a:t>
            </a:r>
          </a:p>
          <a:p>
            <a:r>
              <a:rPr lang="en-IN" dirty="0"/>
              <a:t>      </a:t>
            </a:r>
            <a:r>
              <a:rPr lang="en-IN" sz="1400" dirty="0">
                <a:latin typeface="Courier" pitchFamily="2" charset="0"/>
              </a:rPr>
              <a:t>roslaunch turtlebot_gazebo amcl_demo.launch </a:t>
            </a:r>
            <a:r>
              <a:rPr lang="en-IN" sz="1400" dirty="0" err="1">
                <a:latin typeface="Courier" pitchFamily="2" charset="0"/>
              </a:rPr>
              <a:t>map_file</a:t>
            </a:r>
            <a:r>
              <a:rPr lang="en-IN" sz="1400" dirty="0">
                <a:latin typeface="Courier" pitchFamily="2" charset="0"/>
              </a:rPr>
              <a:t>:=/&lt;path&gt;/&lt;filename&gt;.yaml</a:t>
            </a:r>
            <a:endParaRPr lang="en-IN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Terminal 3: Open RViz to visualise the process</a:t>
            </a:r>
          </a:p>
          <a:p>
            <a:pPr lvl="1"/>
            <a:r>
              <a:rPr lang="en-IN" sz="1400" dirty="0">
                <a:latin typeface="Courier" pitchFamily="2" charset="0"/>
              </a:rPr>
              <a:t>roslaunch turtlebot_rviz_launchers view_navigation.launch</a:t>
            </a:r>
          </a:p>
          <a:p>
            <a:endParaRPr lang="en-IN" sz="1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Select 2D Navigation Goal and select a destination point on the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robot will plan a path towards the point avoiding any static as well as dynamic obstacles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TURTLEBOT DEMO AND TUTORIAL (SIMULATION)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31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</p:cNvCxnSpPr>
          <p:nvPr/>
        </p:nvCxnSpPr>
        <p:spPr>
          <a:xfrm>
            <a:off x="5961182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99699" y="765813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OBSTACLE AVOIDANCE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096000" y="765813"/>
            <a:ext cx="6002867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FA6578B-FDB7-4C48-BA88-DA0E1CC780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5" t="2741"/>
          <a:stretch/>
        </p:blipFill>
        <p:spPr>
          <a:xfrm>
            <a:off x="6820113" y="3972371"/>
            <a:ext cx="4614160" cy="26159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ADAAD16-DF19-AA4F-8739-37AABBA321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75" t="2741"/>
          <a:stretch/>
        </p:blipFill>
        <p:spPr>
          <a:xfrm>
            <a:off x="6820113" y="1236207"/>
            <a:ext cx="4614160" cy="2617895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CEC7DA-53C3-CCF2-7C77-EC04E67A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25684287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TURTLEBOT DEMO AND TUTORIAL (SIMULATION)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32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99699" y="765813"/>
            <a:ext cx="11999168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OBSTACLE AVOIDANCE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A80AF7F-9B5D-4A45-ABB5-E34AAC29B5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40" t="16495" r="12944" b="2988"/>
          <a:stretch/>
        </p:blipFill>
        <p:spPr>
          <a:xfrm>
            <a:off x="1994019" y="1333439"/>
            <a:ext cx="8192568" cy="5159435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BB1B5DB-BB59-C58B-EA98-DFD0DAC6E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2598555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ROADBLOCKS IN ROBOT DEVELOPMENT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661943-D5D1-1646-9CD9-28C6F2EFAFCA}"/>
              </a:ext>
            </a:extLst>
          </p:cNvPr>
          <p:cNvSpPr txBox="1"/>
          <p:nvPr/>
        </p:nvSpPr>
        <p:spPr>
          <a:xfrm>
            <a:off x="152400" y="820396"/>
            <a:ext cx="1188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modules are required in developing a robot?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3CC8CAC-D2C7-1741-A8C9-8DAE1834B23A}"/>
              </a:ext>
            </a:extLst>
          </p:cNvPr>
          <p:cNvGrpSpPr/>
          <p:nvPr/>
        </p:nvGrpSpPr>
        <p:grpSpPr>
          <a:xfrm>
            <a:off x="319755" y="1340757"/>
            <a:ext cx="11552490" cy="1384419"/>
            <a:chOff x="487110" y="1281869"/>
            <a:chExt cx="11552490" cy="1384419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2C934769-6116-254B-BC68-B1E82A283878}"/>
                </a:ext>
              </a:extLst>
            </p:cNvPr>
            <p:cNvSpPr/>
            <p:nvPr/>
          </p:nvSpPr>
          <p:spPr>
            <a:xfrm>
              <a:off x="640934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Communication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0A5EF67B-22A6-8949-A347-0071BC7B5741}"/>
                </a:ext>
              </a:extLst>
            </p:cNvPr>
            <p:cNvSpPr/>
            <p:nvPr/>
          </p:nvSpPr>
          <p:spPr>
            <a:xfrm>
              <a:off x="1861552" y="2157227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Actuator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053EF402-ECDC-DC4B-867C-6ADBAD1D3CD3}"/>
                </a:ext>
              </a:extLst>
            </p:cNvPr>
            <p:cNvSpPr/>
            <p:nvPr/>
          </p:nvSpPr>
          <p:spPr>
            <a:xfrm>
              <a:off x="3108888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Visualization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01939CA-802E-634D-AEC6-B13E16648F10}"/>
                </a:ext>
              </a:extLst>
            </p:cNvPr>
            <p:cNvSpPr/>
            <p:nvPr/>
          </p:nvSpPr>
          <p:spPr>
            <a:xfrm>
              <a:off x="4328915" y="2157227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Perception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6C9ADE3F-1A0A-DE4F-A5D1-A4444DDE8B4D}"/>
                </a:ext>
              </a:extLst>
            </p:cNvPr>
            <p:cNvSpPr/>
            <p:nvPr/>
          </p:nvSpPr>
          <p:spPr>
            <a:xfrm>
              <a:off x="5576842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Control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C398388B-843A-D64D-86ED-3EB5F16E1CDF}"/>
                </a:ext>
              </a:extLst>
            </p:cNvPr>
            <p:cNvSpPr/>
            <p:nvPr/>
          </p:nvSpPr>
          <p:spPr>
            <a:xfrm>
              <a:off x="6796278" y="2157227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Data Logging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E766FE2-5B05-C044-A34E-CDF21B0442CF}"/>
                </a:ext>
              </a:extLst>
            </p:cNvPr>
            <p:cNvSpPr/>
            <p:nvPr/>
          </p:nvSpPr>
          <p:spPr>
            <a:xfrm>
              <a:off x="8044796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Simulation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3447DF13-D490-784F-BB26-91D94FA81F05}"/>
                </a:ext>
              </a:extLst>
            </p:cNvPr>
            <p:cNvSpPr/>
            <p:nvPr/>
          </p:nvSpPr>
          <p:spPr>
            <a:xfrm>
              <a:off x="10512752" y="1462869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Exploration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A79E911C-AE93-114C-973E-37FC09ED586A}"/>
                </a:ext>
              </a:extLst>
            </p:cNvPr>
            <p:cNvSpPr/>
            <p:nvPr/>
          </p:nvSpPr>
          <p:spPr>
            <a:xfrm>
              <a:off x="9263640" y="2157227"/>
              <a:ext cx="1420028" cy="341832"/>
            </a:xfrm>
            <a:prstGeom prst="roundRect">
              <a:avLst>
                <a:gd name="adj" fmla="val 2753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Planning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B1952BF-4EAB-9E4A-BC85-15C075820EE9}"/>
                </a:ext>
              </a:extLst>
            </p:cNvPr>
            <p:cNvSpPr/>
            <p:nvPr/>
          </p:nvSpPr>
          <p:spPr>
            <a:xfrm>
              <a:off x="487110" y="1281869"/>
              <a:ext cx="11552490" cy="138441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EB6FD70-1712-984D-BE93-AF44BD9D33BF}"/>
              </a:ext>
            </a:extLst>
          </p:cNvPr>
          <p:cNvSpPr txBox="1"/>
          <p:nvPr/>
        </p:nvSpPr>
        <p:spPr>
          <a:xfrm>
            <a:off x="319755" y="2923268"/>
            <a:ext cx="11552490" cy="32932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Before ROS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 new robot is to be made, all the modules will be required to developed again and needs to be done from scratch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any sensor needs to exchanged between two robots, entire code interface needs to be changed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adding a new functionality/module, entire code and framework needs to be changed</a:t>
            </a:r>
          </a:p>
          <a:p>
            <a:endParaRPr lang="en-US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u="sng" dirty="0"/>
          </a:p>
          <a:p>
            <a:pPr algn="ctr"/>
            <a:r>
              <a:rPr lang="en-US" sz="2800" b="1" dirty="0"/>
              <a:t>So, what does ROS 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u="sng" dirty="0"/>
          </a:p>
        </p:txBody>
      </p:sp>
      <p:sp>
        <p:nvSpPr>
          <p:cNvPr id="20" name="Footer Placeholder 1">
            <a:extLst>
              <a:ext uri="{FF2B5EF4-FFF2-40B4-BE49-F238E27FC236}">
                <a16:creationId xmlns:a16="http://schemas.microsoft.com/office/drawing/2014/main" id="{99F84A4A-388F-D881-F1C8-782686843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585465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WHAT IS ROS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661943-D5D1-1646-9CD9-28C6F2EFAFCA}"/>
              </a:ext>
            </a:extLst>
          </p:cNvPr>
          <p:cNvSpPr txBox="1"/>
          <p:nvPr/>
        </p:nvSpPr>
        <p:spPr>
          <a:xfrm>
            <a:off x="152400" y="846034"/>
            <a:ext cx="1182025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Robot Operating System(ROS) is an open-source meta-operating system for robotics</a:t>
            </a:r>
          </a:p>
          <a:p>
            <a:endParaRPr lang="en-US" dirty="0"/>
          </a:p>
          <a:p>
            <a:r>
              <a:rPr lang="en-US" b="1" dirty="0"/>
              <a:t>How does it benefit robot development?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provides numerous basic algorithms for robotics for a variety of robot platforms (e.g. Turtlebot, UR5, etc.), sensors and electronic equipment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Follows a modular approach which helps in using and building up on existing software and hardware according to user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parallelization and networking, allowing processes to run on multiple systems (and robots)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Independent of programming language (Python, C++, Java,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Ready-to-use modules help in testing robots immediately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In-built simulation (Gazebo) and visualization (RViz) environments – and now NVIDIA </a:t>
            </a:r>
            <a:r>
              <a:rPr lang="en-US" dirty="0" err="1"/>
              <a:t>IssacSim</a:t>
            </a:r>
            <a:r>
              <a:rPr lang="en-US" dirty="0"/>
              <a:t> too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6E6C1B24-7A2F-1FEF-DEF9-6A99ABA11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4263182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– AN OVERVIEW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661943-D5D1-1646-9CD9-28C6F2EFAFCA}"/>
              </a:ext>
            </a:extLst>
          </p:cNvPr>
          <p:cNvSpPr txBox="1"/>
          <p:nvPr/>
        </p:nvSpPr>
        <p:spPr>
          <a:xfrm>
            <a:off x="152400" y="820396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What is ROS exactly? A middleware, a framework or an operating system?</a:t>
            </a:r>
          </a:p>
          <a:p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46F012-7560-8B42-98EB-A901D0984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432" y="1700593"/>
            <a:ext cx="1814236" cy="48304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85CB76F-6CD4-6048-99EE-6CA7C34A775E}"/>
              </a:ext>
            </a:extLst>
          </p:cNvPr>
          <p:cNvSpPr/>
          <p:nvPr/>
        </p:nvSpPr>
        <p:spPr>
          <a:xfrm>
            <a:off x="3142909" y="1696522"/>
            <a:ext cx="1811709" cy="487111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Plumbing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E675C98-8EA0-1F4E-8499-B86BB0112125}"/>
              </a:ext>
            </a:extLst>
          </p:cNvPr>
          <p:cNvSpPr/>
          <p:nvPr/>
        </p:nvSpPr>
        <p:spPr>
          <a:xfrm>
            <a:off x="5467537" y="1696522"/>
            <a:ext cx="1811709" cy="487111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Tools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E86B6D7-5881-904E-8087-BADF6C17DA40}"/>
              </a:ext>
            </a:extLst>
          </p:cNvPr>
          <p:cNvSpPr/>
          <p:nvPr/>
        </p:nvSpPr>
        <p:spPr>
          <a:xfrm>
            <a:off x="7792165" y="1696522"/>
            <a:ext cx="1811709" cy="487111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Capabilities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2F6F711-DA69-B744-9200-7BEBF94A5428}"/>
              </a:ext>
            </a:extLst>
          </p:cNvPr>
          <p:cNvSpPr/>
          <p:nvPr/>
        </p:nvSpPr>
        <p:spPr>
          <a:xfrm>
            <a:off x="10116794" y="1696522"/>
            <a:ext cx="1811709" cy="487111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Ecosystem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D54BBD-0F1D-3845-AC07-A42E6B3F5063}"/>
              </a:ext>
            </a:extLst>
          </p:cNvPr>
          <p:cNvSpPr txBox="1"/>
          <p:nvPr/>
        </p:nvSpPr>
        <p:spPr>
          <a:xfrm>
            <a:off x="2371275" y="1469865"/>
            <a:ext cx="65802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/>
              <a:t>=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CDCA04-1C9C-5343-AF71-C9CA77196BE1}"/>
              </a:ext>
            </a:extLst>
          </p:cNvPr>
          <p:cNvSpPr txBox="1"/>
          <p:nvPr/>
        </p:nvSpPr>
        <p:spPr>
          <a:xfrm>
            <a:off x="4884913" y="1546809"/>
            <a:ext cx="6580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EA2435-092C-C34D-91B9-E900896D2998}"/>
              </a:ext>
            </a:extLst>
          </p:cNvPr>
          <p:cNvSpPr txBox="1"/>
          <p:nvPr/>
        </p:nvSpPr>
        <p:spPr>
          <a:xfrm>
            <a:off x="9544783" y="1546809"/>
            <a:ext cx="6580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E3AC37-0D83-784D-8790-6475405ECB36}"/>
              </a:ext>
            </a:extLst>
          </p:cNvPr>
          <p:cNvSpPr txBox="1"/>
          <p:nvPr/>
        </p:nvSpPr>
        <p:spPr>
          <a:xfrm>
            <a:off x="7214848" y="1546809"/>
            <a:ext cx="6580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/>
              <a:t>+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E47F90-D6A2-924A-84AB-7B46F17D9340}"/>
              </a:ext>
            </a:extLst>
          </p:cNvPr>
          <p:cNvSpPr txBox="1"/>
          <p:nvPr/>
        </p:nvSpPr>
        <p:spPr>
          <a:xfrm>
            <a:off x="2933537" y="2307361"/>
            <a:ext cx="22304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Provides the </a:t>
            </a:r>
            <a:r>
              <a:rPr lang="en-US" sz="1200" dirty="0">
                <a:solidFill>
                  <a:srgbClr val="00B0F0"/>
                </a:solidFill>
              </a:rPr>
              <a:t>publish-subscribe </a:t>
            </a:r>
            <a:r>
              <a:rPr lang="en-US" sz="1200" dirty="0"/>
              <a:t>infrastructure </a:t>
            </a:r>
            <a:r>
              <a:rPr lang="en-IN" sz="1200" dirty="0"/>
              <a:t>designed to support the quick and easy construction of distributed computing systems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378D44-E154-794A-97B8-3295F6DF32EC}"/>
              </a:ext>
            </a:extLst>
          </p:cNvPr>
          <p:cNvSpPr txBox="1"/>
          <p:nvPr/>
        </p:nvSpPr>
        <p:spPr>
          <a:xfrm>
            <a:off x="7582793" y="2307361"/>
            <a:ext cx="22304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/>
              <a:t>Provides a broad collection of libraries that implement useful robot functionality, with a focus on </a:t>
            </a:r>
            <a:r>
              <a:rPr lang="en-IN" sz="1200" dirty="0">
                <a:solidFill>
                  <a:srgbClr val="00B0F0"/>
                </a:solidFill>
              </a:rPr>
              <a:t>mobility</a:t>
            </a:r>
            <a:r>
              <a:rPr lang="en-IN" sz="1200" dirty="0"/>
              <a:t>, </a:t>
            </a:r>
            <a:r>
              <a:rPr lang="en-IN" sz="1200" dirty="0">
                <a:solidFill>
                  <a:srgbClr val="00B0F0"/>
                </a:solidFill>
              </a:rPr>
              <a:t>manipulation</a:t>
            </a:r>
            <a:r>
              <a:rPr lang="en-IN" sz="1200" dirty="0"/>
              <a:t>, and </a:t>
            </a:r>
            <a:r>
              <a:rPr lang="en-IN" sz="1200" dirty="0">
                <a:solidFill>
                  <a:srgbClr val="00B0F0"/>
                </a:solidFill>
              </a:rPr>
              <a:t>perception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06DEFA-9C26-E346-9B76-370E974A1E77}"/>
              </a:ext>
            </a:extLst>
          </p:cNvPr>
          <p:cNvSpPr txBox="1"/>
          <p:nvPr/>
        </p:nvSpPr>
        <p:spPr>
          <a:xfrm>
            <a:off x="9907422" y="2307361"/>
            <a:ext cx="2230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/>
              <a:t>Supported and improved by a large </a:t>
            </a:r>
            <a:r>
              <a:rPr lang="en-IN" sz="1200" dirty="0">
                <a:solidFill>
                  <a:srgbClr val="00B0F0"/>
                </a:solidFill>
              </a:rPr>
              <a:t>community</a:t>
            </a:r>
            <a:r>
              <a:rPr lang="en-IN" sz="1200" dirty="0"/>
              <a:t>, with a strong focus on </a:t>
            </a:r>
            <a:r>
              <a:rPr lang="en-IN" sz="1200" dirty="0">
                <a:solidFill>
                  <a:srgbClr val="00B0F0"/>
                </a:solidFill>
              </a:rPr>
              <a:t>integration</a:t>
            </a:r>
            <a:r>
              <a:rPr lang="en-IN" sz="1200" dirty="0"/>
              <a:t> and </a:t>
            </a:r>
            <a:r>
              <a:rPr lang="en-IN" sz="1200" dirty="0">
                <a:solidFill>
                  <a:srgbClr val="00B0F0"/>
                </a:solidFill>
              </a:rPr>
              <a:t>documentation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53993A-222F-3645-8F13-9035B5761F23}"/>
              </a:ext>
            </a:extLst>
          </p:cNvPr>
          <p:cNvSpPr txBox="1"/>
          <p:nvPr/>
        </p:nvSpPr>
        <p:spPr>
          <a:xfrm>
            <a:off x="5258165" y="2307361"/>
            <a:ext cx="2230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/>
              <a:t>Provides an extensive set of tools for </a:t>
            </a:r>
            <a:r>
              <a:rPr lang="en-IN" sz="1200" dirty="0">
                <a:solidFill>
                  <a:srgbClr val="00B0F0"/>
                </a:solidFill>
              </a:rPr>
              <a:t>configuring, starting, introspecting, debugging, visualizing, logging, testing</a:t>
            </a:r>
            <a:r>
              <a:rPr lang="en-IN" sz="1200" dirty="0"/>
              <a:t>, and </a:t>
            </a:r>
            <a:r>
              <a:rPr lang="en-IN" sz="1200" dirty="0">
                <a:solidFill>
                  <a:srgbClr val="00B0F0"/>
                </a:solidFill>
              </a:rPr>
              <a:t>stopping</a:t>
            </a:r>
            <a:r>
              <a:rPr lang="en-IN" sz="1200" dirty="0"/>
              <a:t> distributed computing systems</a:t>
            </a:r>
            <a:endParaRPr lang="en-US" sz="12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E852F1-3E1C-4243-97F2-0BC156CFFB7C}"/>
              </a:ext>
            </a:extLst>
          </p:cNvPr>
          <p:cNvSpPr/>
          <p:nvPr/>
        </p:nvSpPr>
        <p:spPr>
          <a:xfrm>
            <a:off x="6745045" y="6392160"/>
            <a:ext cx="539282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900" dirty="0">
                <a:latin typeface="Calibri" panose="020F0502020204030204" pitchFamily="34" charset="0"/>
              </a:rPr>
              <a:t>Source: </a:t>
            </a:r>
            <a:r>
              <a:rPr lang="en-IN" sz="900" dirty="0">
                <a:solidFill>
                  <a:srgbClr val="0260BF"/>
                </a:solidFill>
                <a:latin typeface="Calibri" panose="020F0502020204030204" pitchFamily="34" charset="0"/>
                <a:hlinkClick r:id="rId3"/>
              </a:rPr>
              <a:t>https://</a:t>
            </a:r>
            <a:r>
              <a:rPr lang="en-IN" sz="900" dirty="0" err="1">
                <a:solidFill>
                  <a:srgbClr val="0260BF"/>
                </a:solidFill>
                <a:latin typeface="Calibri" panose="020F0502020204030204" pitchFamily="34" charset="0"/>
                <a:hlinkClick r:id="rId3"/>
              </a:rPr>
              <a:t>answers.ros.org</a:t>
            </a:r>
            <a:r>
              <a:rPr lang="en-IN" sz="900" dirty="0">
                <a:solidFill>
                  <a:srgbClr val="0260BF"/>
                </a:solidFill>
                <a:latin typeface="Calibri" panose="020F0502020204030204" pitchFamily="34" charset="0"/>
                <a:hlinkClick r:id="rId3"/>
              </a:rPr>
              <a:t>/question/12230/what-is-</a:t>
            </a:r>
            <a:r>
              <a:rPr lang="en-IN" sz="900" dirty="0" err="1">
                <a:solidFill>
                  <a:srgbClr val="0260BF"/>
                </a:solidFill>
                <a:latin typeface="Calibri" panose="020F0502020204030204" pitchFamily="34" charset="0"/>
                <a:hlinkClick r:id="rId3"/>
              </a:rPr>
              <a:t>ros</a:t>
            </a:r>
            <a:r>
              <a:rPr lang="en-IN" sz="900" dirty="0">
                <a:solidFill>
                  <a:srgbClr val="0260BF"/>
                </a:solidFill>
                <a:latin typeface="Calibri" panose="020F0502020204030204" pitchFamily="34" charset="0"/>
                <a:hlinkClick r:id="rId3"/>
              </a:rPr>
              <a:t>-exactly-middleware-framework-operating-system/ </a:t>
            </a:r>
            <a:endParaRPr lang="en-IN" sz="900" dirty="0">
              <a:effectLst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DDFFB8-024B-954F-A597-8B4CBE7C1F8E}"/>
              </a:ext>
            </a:extLst>
          </p:cNvPr>
          <p:cNvSpPr txBox="1"/>
          <p:nvPr/>
        </p:nvSpPr>
        <p:spPr>
          <a:xfrm>
            <a:off x="152400" y="4088714"/>
            <a:ext cx="11887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What is the difference between ROS and an operating system?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ROS sits on top of an OS and helps in running processes on a robot as a computer would.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does not natively provide the services which a traditional OS does.</a:t>
            </a:r>
          </a:p>
          <a:p>
            <a:r>
              <a:rPr lang="en-US" dirty="0"/>
              <a:t>	e.g. Memory Management, Web Browsers, Window Managers, etc.</a:t>
            </a:r>
          </a:p>
        </p:txBody>
      </p:sp>
      <p:sp>
        <p:nvSpPr>
          <p:cNvPr id="23" name="Footer Placeholder 1">
            <a:extLst>
              <a:ext uri="{FF2B5EF4-FFF2-40B4-BE49-F238E27FC236}">
                <a16:creationId xmlns:a16="http://schemas.microsoft.com/office/drawing/2014/main" id="{08FF76E1-2A60-4E62-386A-871136D6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766839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CONCEPTS IN ROS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53D192-53A7-DA48-81A6-3FD945E8180B}"/>
              </a:ext>
            </a:extLst>
          </p:cNvPr>
          <p:cNvCxnSpPr>
            <a:cxnSpLocks/>
          </p:cNvCxnSpPr>
          <p:nvPr/>
        </p:nvCxnSpPr>
        <p:spPr>
          <a:xfrm>
            <a:off x="6152972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CD5DF8-343B-5443-8981-B84BCA59C25D}"/>
              </a:ext>
            </a:extLst>
          </p:cNvPr>
          <p:cNvCxnSpPr>
            <a:cxnSpLocks/>
          </p:cNvCxnSpPr>
          <p:nvPr/>
        </p:nvCxnSpPr>
        <p:spPr>
          <a:xfrm>
            <a:off x="2955424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EA1BEE-D798-B64C-A242-1E41C145228C}"/>
              </a:ext>
            </a:extLst>
          </p:cNvPr>
          <p:cNvCxnSpPr/>
          <p:nvPr/>
        </p:nvCxnSpPr>
        <p:spPr>
          <a:xfrm>
            <a:off x="9252245" y="700754"/>
            <a:ext cx="0" cy="5922238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1EE7443-EBCA-F14B-A927-6CC54C973290}"/>
              </a:ext>
            </a:extLst>
          </p:cNvPr>
          <p:cNvSpPr/>
          <p:nvPr/>
        </p:nvSpPr>
        <p:spPr>
          <a:xfrm>
            <a:off x="145279" y="1478425"/>
            <a:ext cx="2593653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COMPUTATION GRAPH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00CA130-9B5B-7F46-819C-03CA7FF915ED}"/>
              </a:ext>
            </a:extLst>
          </p:cNvPr>
          <p:cNvSpPr/>
          <p:nvPr/>
        </p:nvSpPr>
        <p:spPr>
          <a:xfrm>
            <a:off x="3171917" y="1478426"/>
            <a:ext cx="2764562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FILESYSTEM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2511B784-0B3B-3D48-B400-F355DFBF5F8B}"/>
              </a:ext>
            </a:extLst>
          </p:cNvPr>
          <p:cNvSpPr/>
          <p:nvPr/>
        </p:nvSpPr>
        <p:spPr>
          <a:xfrm>
            <a:off x="6369465" y="1478425"/>
            <a:ext cx="2666287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COMMUNITY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B5EE40B-5615-B243-8373-FC2B9316D7D3}"/>
              </a:ext>
            </a:extLst>
          </p:cNvPr>
          <p:cNvSpPr/>
          <p:nvPr/>
        </p:nvSpPr>
        <p:spPr>
          <a:xfrm>
            <a:off x="9388979" y="790489"/>
            <a:ext cx="2666287" cy="44865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86B8E3-C848-114B-BA62-0389459C0035}"/>
              </a:ext>
            </a:extLst>
          </p:cNvPr>
          <p:cNvCxnSpPr>
            <a:cxnSpLocks/>
          </p:cNvCxnSpPr>
          <p:nvPr/>
        </p:nvCxnSpPr>
        <p:spPr>
          <a:xfrm flipH="1">
            <a:off x="0" y="1350238"/>
            <a:ext cx="9252245" cy="0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17D7AA9-6CD2-E14C-9749-F6920699ED4B}"/>
              </a:ext>
            </a:extLst>
          </p:cNvPr>
          <p:cNvSpPr/>
          <p:nvPr/>
        </p:nvSpPr>
        <p:spPr>
          <a:xfrm>
            <a:off x="145278" y="803306"/>
            <a:ext cx="8890474" cy="43583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LEVELS OF CONCEPTS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21268B-21C9-5241-A08B-7F7E78EFC0BE}"/>
              </a:ext>
            </a:extLst>
          </p:cNvPr>
          <p:cNvSpPr txBox="1"/>
          <p:nvPr/>
        </p:nvSpPr>
        <p:spPr>
          <a:xfrm>
            <a:off x="385270" y="2058520"/>
            <a:ext cx="2593654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lnSpc>
                <a:spcPct val="150000"/>
              </a:lnSpc>
            </a:pPr>
            <a:r>
              <a:rPr lang="en-US" dirty="0"/>
              <a:t>Nodes</a:t>
            </a:r>
          </a:p>
          <a:p>
            <a:pPr marL="180000">
              <a:lnSpc>
                <a:spcPct val="150000"/>
              </a:lnSpc>
            </a:pPr>
            <a:r>
              <a:rPr lang="en-US" dirty="0"/>
              <a:t>Topics</a:t>
            </a:r>
          </a:p>
          <a:p>
            <a:pPr marL="180000">
              <a:lnSpc>
                <a:spcPct val="150000"/>
              </a:lnSpc>
            </a:pPr>
            <a:r>
              <a:rPr lang="en-US" dirty="0"/>
              <a:t>Messages</a:t>
            </a:r>
          </a:p>
          <a:p>
            <a:pPr marL="180000">
              <a:lnSpc>
                <a:spcPct val="150000"/>
              </a:lnSpc>
            </a:pPr>
            <a:r>
              <a:rPr lang="en-US" dirty="0"/>
              <a:t>Services</a:t>
            </a:r>
          </a:p>
          <a:p>
            <a:pPr marL="180000">
              <a:lnSpc>
                <a:spcPct val="150000"/>
              </a:lnSpc>
            </a:pPr>
            <a:r>
              <a:rPr lang="en-US" dirty="0"/>
              <a:t>Master</a:t>
            </a:r>
          </a:p>
          <a:p>
            <a:pPr marL="180000">
              <a:lnSpc>
                <a:spcPct val="150000"/>
              </a:lnSpc>
            </a:pPr>
            <a:r>
              <a:rPr lang="en-US" dirty="0"/>
              <a:t>Parameter Server</a:t>
            </a:r>
          </a:p>
          <a:p>
            <a:pPr marL="180000">
              <a:lnSpc>
                <a:spcPct val="150000"/>
              </a:lnSpc>
            </a:pPr>
            <a:r>
              <a:rPr lang="en-US" dirty="0"/>
              <a:t>Bags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ABEAF1-ACA6-3E4A-A9C2-EB00A743031D}"/>
              </a:ext>
            </a:extLst>
          </p:cNvPr>
          <p:cNvSpPr txBox="1"/>
          <p:nvPr/>
        </p:nvSpPr>
        <p:spPr>
          <a:xfrm>
            <a:off x="3563591" y="2058520"/>
            <a:ext cx="2593654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Packages</a:t>
            </a:r>
          </a:p>
          <a:p>
            <a:pPr>
              <a:lnSpc>
                <a:spcPct val="150000"/>
              </a:lnSpc>
            </a:pPr>
            <a:r>
              <a:rPr lang="en-US" dirty="0"/>
              <a:t>Metapackages</a:t>
            </a:r>
          </a:p>
          <a:p>
            <a:pPr>
              <a:lnSpc>
                <a:spcPct val="150000"/>
              </a:lnSpc>
            </a:pPr>
            <a:r>
              <a:rPr lang="en-US" dirty="0"/>
              <a:t>Package Manifests</a:t>
            </a:r>
          </a:p>
          <a:p>
            <a:pPr>
              <a:lnSpc>
                <a:spcPct val="150000"/>
              </a:lnSpc>
            </a:pPr>
            <a:r>
              <a:rPr lang="en-US" dirty="0"/>
              <a:t>Message Types</a:t>
            </a:r>
          </a:p>
          <a:p>
            <a:pPr>
              <a:lnSpc>
                <a:spcPct val="150000"/>
              </a:lnSpc>
            </a:pPr>
            <a:r>
              <a:rPr lang="en-US" dirty="0"/>
              <a:t>Service Types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A220BF-6320-DC48-8693-8D51E686D1AA}"/>
              </a:ext>
            </a:extLst>
          </p:cNvPr>
          <p:cNvSpPr txBox="1"/>
          <p:nvPr/>
        </p:nvSpPr>
        <p:spPr>
          <a:xfrm>
            <a:off x="6856573" y="2058520"/>
            <a:ext cx="2593654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Distributions</a:t>
            </a:r>
          </a:p>
          <a:p>
            <a:pPr>
              <a:lnSpc>
                <a:spcPct val="150000"/>
              </a:lnSpc>
            </a:pPr>
            <a:r>
              <a:rPr lang="en-US" dirty="0"/>
              <a:t>Repositories</a:t>
            </a:r>
          </a:p>
          <a:p>
            <a:pPr>
              <a:lnSpc>
                <a:spcPct val="150000"/>
              </a:lnSpc>
            </a:pPr>
            <a:r>
              <a:rPr lang="en-US" dirty="0"/>
              <a:t>ROS Wiki and Forums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4B186F-87DB-F24C-916D-4CAA34BCE0F4}"/>
              </a:ext>
            </a:extLst>
          </p:cNvPr>
          <p:cNvCxnSpPr>
            <a:cxnSpLocks/>
          </p:cNvCxnSpPr>
          <p:nvPr/>
        </p:nvCxnSpPr>
        <p:spPr>
          <a:xfrm>
            <a:off x="264919" y="1939898"/>
            <a:ext cx="8545" cy="2888476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85F5429-B76D-B14D-A374-4C6B2212452A}"/>
              </a:ext>
            </a:extLst>
          </p:cNvPr>
          <p:cNvCxnSpPr>
            <a:cxnSpLocks/>
          </p:cNvCxnSpPr>
          <p:nvPr/>
        </p:nvCxnSpPr>
        <p:spPr>
          <a:xfrm>
            <a:off x="273465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6CF4CB1-B293-1F4A-A994-F50013568A55}"/>
              </a:ext>
            </a:extLst>
          </p:cNvPr>
          <p:cNvCxnSpPr>
            <a:cxnSpLocks/>
          </p:cNvCxnSpPr>
          <p:nvPr/>
        </p:nvCxnSpPr>
        <p:spPr>
          <a:xfrm>
            <a:off x="273465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0DC86EB-9454-6B42-9149-FCDEA7CB3654}"/>
              </a:ext>
            </a:extLst>
          </p:cNvPr>
          <p:cNvCxnSpPr>
            <a:cxnSpLocks/>
          </p:cNvCxnSpPr>
          <p:nvPr/>
        </p:nvCxnSpPr>
        <p:spPr>
          <a:xfrm>
            <a:off x="264919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8ED4720-31E1-544F-8864-9527A8A0C032}"/>
              </a:ext>
            </a:extLst>
          </p:cNvPr>
          <p:cNvCxnSpPr>
            <a:cxnSpLocks/>
          </p:cNvCxnSpPr>
          <p:nvPr/>
        </p:nvCxnSpPr>
        <p:spPr>
          <a:xfrm>
            <a:off x="273465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D50C24A-8036-C44C-9F48-BC035BFB15C9}"/>
              </a:ext>
            </a:extLst>
          </p:cNvPr>
          <p:cNvCxnSpPr>
            <a:cxnSpLocks/>
          </p:cNvCxnSpPr>
          <p:nvPr/>
        </p:nvCxnSpPr>
        <p:spPr>
          <a:xfrm>
            <a:off x="264919" y="4403932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B7D32EB-EE9A-5A48-89FA-66FBCBD4699D}"/>
              </a:ext>
            </a:extLst>
          </p:cNvPr>
          <p:cNvCxnSpPr>
            <a:cxnSpLocks/>
          </p:cNvCxnSpPr>
          <p:nvPr/>
        </p:nvCxnSpPr>
        <p:spPr>
          <a:xfrm>
            <a:off x="264919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05FFF46-5564-E041-9D0A-85822F2288B9}"/>
              </a:ext>
            </a:extLst>
          </p:cNvPr>
          <p:cNvCxnSpPr>
            <a:cxnSpLocks/>
          </p:cNvCxnSpPr>
          <p:nvPr/>
        </p:nvCxnSpPr>
        <p:spPr>
          <a:xfrm>
            <a:off x="273465" y="4828374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E5EFC3A-719B-374E-9C8E-B62955BAED7F}"/>
              </a:ext>
            </a:extLst>
          </p:cNvPr>
          <p:cNvCxnSpPr>
            <a:cxnSpLocks/>
          </p:cNvCxnSpPr>
          <p:nvPr/>
        </p:nvCxnSpPr>
        <p:spPr>
          <a:xfrm>
            <a:off x="3307217" y="1939898"/>
            <a:ext cx="0" cy="204386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A076814-E224-9541-9E5A-9F186769C5F2}"/>
              </a:ext>
            </a:extLst>
          </p:cNvPr>
          <p:cNvCxnSpPr>
            <a:cxnSpLocks/>
          </p:cNvCxnSpPr>
          <p:nvPr/>
        </p:nvCxnSpPr>
        <p:spPr>
          <a:xfrm>
            <a:off x="3315763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03E8ED0-0F71-2B4E-9F7B-380FE0D73116}"/>
              </a:ext>
            </a:extLst>
          </p:cNvPr>
          <p:cNvCxnSpPr>
            <a:cxnSpLocks/>
          </p:cNvCxnSpPr>
          <p:nvPr/>
        </p:nvCxnSpPr>
        <p:spPr>
          <a:xfrm>
            <a:off x="3315763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45B0AF5-31C0-C443-9A76-837D8F1435EE}"/>
              </a:ext>
            </a:extLst>
          </p:cNvPr>
          <p:cNvCxnSpPr>
            <a:cxnSpLocks/>
          </p:cNvCxnSpPr>
          <p:nvPr/>
        </p:nvCxnSpPr>
        <p:spPr>
          <a:xfrm>
            <a:off x="3307217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3A87FC0-FEFC-BB4A-A1B0-9F93EF6D0A22}"/>
              </a:ext>
            </a:extLst>
          </p:cNvPr>
          <p:cNvCxnSpPr>
            <a:cxnSpLocks/>
          </p:cNvCxnSpPr>
          <p:nvPr/>
        </p:nvCxnSpPr>
        <p:spPr>
          <a:xfrm>
            <a:off x="3315763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CEC6408-F390-0F40-86C2-E46FB7269DC5}"/>
              </a:ext>
            </a:extLst>
          </p:cNvPr>
          <p:cNvCxnSpPr>
            <a:cxnSpLocks/>
          </p:cNvCxnSpPr>
          <p:nvPr/>
        </p:nvCxnSpPr>
        <p:spPr>
          <a:xfrm>
            <a:off x="3307217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8F142F9-4356-6C4D-97BF-6F08E78E5568}"/>
              </a:ext>
            </a:extLst>
          </p:cNvPr>
          <p:cNvCxnSpPr>
            <a:cxnSpLocks/>
          </p:cNvCxnSpPr>
          <p:nvPr/>
        </p:nvCxnSpPr>
        <p:spPr>
          <a:xfrm>
            <a:off x="6588445" y="1939898"/>
            <a:ext cx="0" cy="1232017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3367A03-9A9B-7941-9632-851DA1672830}"/>
              </a:ext>
            </a:extLst>
          </p:cNvPr>
          <p:cNvCxnSpPr>
            <a:cxnSpLocks/>
          </p:cNvCxnSpPr>
          <p:nvPr/>
        </p:nvCxnSpPr>
        <p:spPr>
          <a:xfrm>
            <a:off x="6596991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B4FFEDC-14BC-6F4D-A6D2-236FA198A8DC}"/>
              </a:ext>
            </a:extLst>
          </p:cNvPr>
          <p:cNvCxnSpPr>
            <a:cxnSpLocks/>
          </p:cNvCxnSpPr>
          <p:nvPr/>
        </p:nvCxnSpPr>
        <p:spPr>
          <a:xfrm>
            <a:off x="6596991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97AECE8-183F-F34A-884A-69950812F485}"/>
              </a:ext>
            </a:extLst>
          </p:cNvPr>
          <p:cNvCxnSpPr>
            <a:cxnSpLocks/>
          </p:cNvCxnSpPr>
          <p:nvPr/>
        </p:nvCxnSpPr>
        <p:spPr>
          <a:xfrm>
            <a:off x="6588445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0C4DA2AF-A1C3-0340-B506-1FDC19675CEF}"/>
              </a:ext>
            </a:extLst>
          </p:cNvPr>
          <p:cNvSpPr txBox="1"/>
          <p:nvPr/>
        </p:nvSpPr>
        <p:spPr>
          <a:xfrm>
            <a:off x="9718354" y="1350238"/>
            <a:ext cx="2593654" cy="836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dirty="0"/>
              <a:t>Graph Resource Names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Package Resource Names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D974511-91F6-464F-9BFE-08C6128CC2CD}"/>
              </a:ext>
            </a:extLst>
          </p:cNvPr>
          <p:cNvCxnSpPr>
            <a:cxnSpLocks/>
          </p:cNvCxnSpPr>
          <p:nvPr/>
        </p:nvCxnSpPr>
        <p:spPr>
          <a:xfrm>
            <a:off x="9485378" y="1231616"/>
            <a:ext cx="8546" cy="81061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E069910-82A3-2A4F-A034-B854DA09C664}"/>
              </a:ext>
            </a:extLst>
          </p:cNvPr>
          <p:cNvCxnSpPr>
            <a:cxnSpLocks/>
          </p:cNvCxnSpPr>
          <p:nvPr/>
        </p:nvCxnSpPr>
        <p:spPr>
          <a:xfrm>
            <a:off x="9493924" y="163326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9C418AEA-CFE6-1C41-AF91-AE102C8CB9C9}"/>
              </a:ext>
            </a:extLst>
          </p:cNvPr>
          <p:cNvCxnSpPr>
            <a:cxnSpLocks/>
          </p:cNvCxnSpPr>
          <p:nvPr/>
        </p:nvCxnSpPr>
        <p:spPr>
          <a:xfrm>
            <a:off x="9493924" y="204223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7D4ECFAF-1276-E201-F0F1-008E48BFB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2915253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CONCEPTS IN ROS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53D192-53A7-DA48-81A6-3FD945E8180B}"/>
              </a:ext>
            </a:extLst>
          </p:cNvPr>
          <p:cNvCxnSpPr>
            <a:cxnSpLocks/>
          </p:cNvCxnSpPr>
          <p:nvPr/>
        </p:nvCxnSpPr>
        <p:spPr>
          <a:xfrm>
            <a:off x="6152972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CD5DF8-343B-5443-8981-B84BCA59C25D}"/>
              </a:ext>
            </a:extLst>
          </p:cNvPr>
          <p:cNvCxnSpPr>
            <a:cxnSpLocks/>
          </p:cNvCxnSpPr>
          <p:nvPr/>
        </p:nvCxnSpPr>
        <p:spPr>
          <a:xfrm>
            <a:off x="2955424" y="1350238"/>
            <a:ext cx="0" cy="527275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EA1BEE-D798-B64C-A242-1E41C145228C}"/>
              </a:ext>
            </a:extLst>
          </p:cNvPr>
          <p:cNvCxnSpPr/>
          <p:nvPr/>
        </p:nvCxnSpPr>
        <p:spPr>
          <a:xfrm>
            <a:off x="9252245" y="700754"/>
            <a:ext cx="0" cy="5922238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1EE7443-EBCA-F14B-A927-6CC54C973290}"/>
              </a:ext>
            </a:extLst>
          </p:cNvPr>
          <p:cNvSpPr/>
          <p:nvPr/>
        </p:nvSpPr>
        <p:spPr>
          <a:xfrm>
            <a:off x="145279" y="1478425"/>
            <a:ext cx="2593653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COMPUTATION GRAPH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00CA130-9B5B-7F46-819C-03CA7FF915ED}"/>
              </a:ext>
            </a:extLst>
          </p:cNvPr>
          <p:cNvSpPr/>
          <p:nvPr/>
        </p:nvSpPr>
        <p:spPr>
          <a:xfrm>
            <a:off x="3171917" y="1478426"/>
            <a:ext cx="2764562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FILESYSTEM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2511B784-0B3B-3D48-B400-F355DFBF5F8B}"/>
              </a:ext>
            </a:extLst>
          </p:cNvPr>
          <p:cNvSpPr/>
          <p:nvPr/>
        </p:nvSpPr>
        <p:spPr>
          <a:xfrm>
            <a:off x="6369465" y="1478425"/>
            <a:ext cx="2666287" cy="4614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COMMUNITY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B5EE40B-5615-B243-8373-FC2B9316D7D3}"/>
              </a:ext>
            </a:extLst>
          </p:cNvPr>
          <p:cNvSpPr/>
          <p:nvPr/>
        </p:nvSpPr>
        <p:spPr>
          <a:xfrm>
            <a:off x="9388979" y="790489"/>
            <a:ext cx="2666287" cy="44865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86B8E3-C848-114B-BA62-0389459C0035}"/>
              </a:ext>
            </a:extLst>
          </p:cNvPr>
          <p:cNvCxnSpPr>
            <a:cxnSpLocks/>
          </p:cNvCxnSpPr>
          <p:nvPr/>
        </p:nvCxnSpPr>
        <p:spPr>
          <a:xfrm flipH="1">
            <a:off x="0" y="1350238"/>
            <a:ext cx="9252245" cy="0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17D7AA9-6CD2-E14C-9749-F6920699ED4B}"/>
              </a:ext>
            </a:extLst>
          </p:cNvPr>
          <p:cNvSpPr/>
          <p:nvPr/>
        </p:nvSpPr>
        <p:spPr>
          <a:xfrm>
            <a:off x="145278" y="803306"/>
            <a:ext cx="8890474" cy="43583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LEVELS OF CONCEPTS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21268B-21C9-5241-A08B-7F7E78EFC0BE}"/>
              </a:ext>
            </a:extLst>
          </p:cNvPr>
          <p:cNvSpPr txBox="1"/>
          <p:nvPr/>
        </p:nvSpPr>
        <p:spPr>
          <a:xfrm>
            <a:off x="385270" y="2058520"/>
            <a:ext cx="2593654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lnSpc>
                <a:spcPct val="150000"/>
              </a:lnSpc>
            </a:pPr>
            <a:r>
              <a:rPr lang="en-US" b="1" dirty="0"/>
              <a:t>Nodes</a:t>
            </a:r>
          </a:p>
          <a:p>
            <a:pPr marL="180000">
              <a:lnSpc>
                <a:spcPct val="150000"/>
              </a:lnSpc>
            </a:pPr>
            <a:r>
              <a:rPr lang="en-US" b="1" dirty="0"/>
              <a:t>Topics</a:t>
            </a:r>
          </a:p>
          <a:p>
            <a:pPr marL="180000">
              <a:lnSpc>
                <a:spcPct val="150000"/>
              </a:lnSpc>
            </a:pPr>
            <a:r>
              <a:rPr lang="en-US" b="1" dirty="0"/>
              <a:t>Messages</a:t>
            </a:r>
          </a:p>
          <a:p>
            <a:pPr marL="180000">
              <a:lnSpc>
                <a:spcPct val="150000"/>
              </a:lnSpc>
            </a:pPr>
            <a:r>
              <a:rPr lang="en-US" b="1" dirty="0"/>
              <a:t>Services</a:t>
            </a:r>
          </a:p>
          <a:p>
            <a:pPr marL="180000">
              <a:lnSpc>
                <a:spcPct val="150000"/>
              </a:lnSpc>
            </a:pPr>
            <a:r>
              <a:rPr lang="en-US" b="1" dirty="0"/>
              <a:t>Master/Discovery</a:t>
            </a:r>
          </a:p>
          <a:p>
            <a:pPr marL="180000">
              <a:lnSpc>
                <a:spcPct val="150000"/>
              </a:lnSpc>
            </a:pPr>
            <a:r>
              <a:rPr lang="en-US" b="1" dirty="0"/>
              <a:t>Parameter Server</a:t>
            </a:r>
          </a:p>
          <a:p>
            <a:pPr marL="180000">
              <a:lnSpc>
                <a:spcPct val="150000"/>
              </a:lnSpc>
            </a:pPr>
            <a:r>
              <a:rPr lang="en-US" b="1" dirty="0"/>
              <a:t>Bags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ABEAF1-ACA6-3E4A-A9C2-EB00A743031D}"/>
              </a:ext>
            </a:extLst>
          </p:cNvPr>
          <p:cNvSpPr txBox="1"/>
          <p:nvPr/>
        </p:nvSpPr>
        <p:spPr>
          <a:xfrm>
            <a:off x="3563591" y="2058520"/>
            <a:ext cx="2593654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Packages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Metapackages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Package Manifests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Message Types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Service Types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A220BF-6320-DC48-8693-8D51E686D1AA}"/>
              </a:ext>
            </a:extLst>
          </p:cNvPr>
          <p:cNvSpPr txBox="1"/>
          <p:nvPr/>
        </p:nvSpPr>
        <p:spPr>
          <a:xfrm>
            <a:off x="6856573" y="2058520"/>
            <a:ext cx="2593654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Distributions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Repositories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ROS Wiki and Forums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4B186F-87DB-F24C-916D-4CAA34BCE0F4}"/>
              </a:ext>
            </a:extLst>
          </p:cNvPr>
          <p:cNvCxnSpPr>
            <a:cxnSpLocks/>
          </p:cNvCxnSpPr>
          <p:nvPr/>
        </p:nvCxnSpPr>
        <p:spPr>
          <a:xfrm>
            <a:off x="264919" y="1939898"/>
            <a:ext cx="8545" cy="2888476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85F5429-B76D-B14D-A374-4C6B2212452A}"/>
              </a:ext>
            </a:extLst>
          </p:cNvPr>
          <p:cNvCxnSpPr>
            <a:cxnSpLocks/>
          </p:cNvCxnSpPr>
          <p:nvPr/>
        </p:nvCxnSpPr>
        <p:spPr>
          <a:xfrm>
            <a:off x="273465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6CF4CB1-B293-1F4A-A994-F50013568A55}"/>
              </a:ext>
            </a:extLst>
          </p:cNvPr>
          <p:cNvCxnSpPr>
            <a:cxnSpLocks/>
          </p:cNvCxnSpPr>
          <p:nvPr/>
        </p:nvCxnSpPr>
        <p:spPr>
          <a:xfrm>
            <a:off x="273465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0DC86EB-9454-6B42-9149-FCDEA7CB3654}"/>
              </a:ext>
            </a:extLst>
          </p:cNvPr>
          <p:cNvCxnSpPr>
            <a:cxnSpLocks/>
          </p:cNvCxnSpPr>
          <p:nvPr/>
        </p:nvCxnSpPr>
        <p:spPr>
          <a:xfrm>
            <a:off x="264919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8ED4720-31E1-544F-8864-9527A8A0C032}"/>
              </a:ext>
            </a:extLst>
          </p:cNvPr>
          <p:cNvCxnSpPr>
            <a:cxnSpLocks/>
          </p:cNvCxnSpPr>
          <p:nvPr/>
        </p:nvCxnSpPr>
        <p:spPr>
          <a:xfrm>
            <a:off x="273465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D50C24A-8036-C44C-9F48-BC035BFB15C9}"/>
              </a:ext>
            </a:extLst>
          </p:cNvPr>
          <p:cNvCxnSpPr>
            <a:cxnSpLocks/>
          </p:cNvCxnSpPr>
          <p:nvPr/>
        </p:nvCxnSpPr>
        <p:spPr>
          <a:xfrm>
            <a:off x="264919" y="4403932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B7D32EB-EE9A-5A48-89FA-66FBCBD4699D}"/>
              </a:ext>
            </a:extLst>
          </p:cNvPr>
          <p:cNvCxnSpPr>
            <a:cxnSpLocks/>
          </p:cNvCxnSpPr>
          <p:nvPr/>
        </p:nvCxnSpPr>
        <p:spPr>
          <a:xfrm>
            <a:off x="264919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05FFF46-5564-E041-9D0A-85822F2288B9}"/>
              </a:ext>
            </a:extLst>
          </p:cNvPr>
          <p:cNvCxnSpPr>
            <a:cxnSpLocks/>
          </p:cNvCxnSpPr>
          <p:nvPr/>
        </p:nvCxnSpPr>
        <p:spPr>
          <a:xfrm>
            <a:off x="273465" y="4828374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E5EFC3A-719B-374E-9C8E-B62955BAED7F}"/>
              </a:ext>
            </a:extLst>
          </p:cNvPr>
          <p:cNvCxnSpPr>
            <a:cxnSpLocks/>
          </p:cNvCxnSpPr>
          <p:nvPr/>
        </p:nvCxnSpPr>
        <p:spPr>
          <a:xfrm>
            <a:off x="3307217" y="1939898"/>
            <a:ext cx="0" cy="204386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A076814-E224-9541-9E5A-9F186769C5F2}"/>
              </a:ext>
            </a:extLst>
          </p:cNvPr>
          <p:cNvCxnSpPr>
            <a:cxnSpLocks/>
          </p:cNvCxnSpPr>
          <p:nvPr/>
        </p:nvCxnSpPr>
        <p:spPr>
          <a:xfrm>
            <a:off x="3315763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03E8ED0-0F71-2B4E-9F7B-380FE0D73116}"/>
              </a:ext>
            </a:extLst>
          </p:cNvPr>
          <p:cNvCxnSpPr>
            <a:cxnSpLocks/>
          </p:cNvCxnSpPr>
          <p:nvPr/>
        </p:nvCxnSpPr>
        <p:spPr>
          <a:xfrm>
            <a:off x="3315763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45B0AF5-31C0-C443-9A76-837D8F1435EE}"/>
              </a:ext>
            </a:extLst>
          </p:cNvPr>
          <p:cNvCxnSpPr>
            <a:cxnSpLocks/>
          </p:cNvCxnSpPr>
          <p:nvPr/>
        </p:nvCxnSpPr>
        <p:spPr>
          <a:xfrm>
            <a:off x="3307217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3A87FC0-FEFC-BB4A-A1B0-9F93EF6D0A22}"/>
              </a:ext>
            </a:extLst>
          </p:cNvPr>
          <p:cNvCxnSpPr>
            <a:cxnSpLocks/>
          </p:cNvCxnSpPr>
          <p:nvPr/>
        </p:nvCxnSpPr>
        <p:spPr>
          <a:xfrm>
            <a:off x="3315763" y="358367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CEC6408-F390-0F40-86C2-E46FB7269DC5}"/>
              </a:ext>
            </a:extLst>
          </p:cNvPr>
          <p:cNvCxnSpPr>
            <a:cxnSpLocks/>
          </p:cNvCxnSpPr>
          <p:nvPr/>
        </p:nvCxnSpPr>
        <p:spPr>
          <a:xfrm>
            <a:off x="3307217" y="398376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8F142F9-4356-6C4D-97BF-6F08E78E5568}"/>
              </a:ext>
            </a:extLst>
          </p:cNvPr>
          <p:cNvCxnSpPr>
            <a:cxnSpLocks/>
          </p:cNvCxnSpPr>
          <p:nvPr/>
        </p:nvCxnSpPr>
        <p:spPr>
          <a:xfrm>
            <a:off x="6588445" y="1939898"/>
            <a:ext cx="0" cy="1232017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3367A03-9A9B-7941-9632-851DA1672830}"/>
              </a:ext>
            </a:extLst>
          </p:cNvPr>
          <p:cNvCxnSpPr>
            <a:cxnSpLocks/>
          </p:cNvCxnSpPr>
          <p:nvPr/>
        </p:nvCxnSpPr>
        <p:spPr>
          <a:xfrm>
            <a:off x="6596991" y="2341547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B4FFEDC-14BC-6F4D-A6D2-236FA198A8DC}"/>
              </a:ext>
            </a:extLst>
          </p:cNvPr>
          <p:cNvCxnSpPr>
            <a:cxnSpLocks/>
          </p:cNvCxnSpPr>
          <p:nvPr/>
        </p:nvCxnSpPr>
        <p:spPr>
          <a:xfrm>
            <a:off x="6596991" y="2750513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97AECE8-183F-F34A-884A-69950812F485}"/>
              </a:ext>
            </a:extLst>
          </p:cNvPr>
          <p:cNvCxnSpPr>
            <a:cxnSpLocks/>
          </p:cNvCxnSpPr>
          <p:nvPr/>
        </p:nvCxnSpPr>
        <p:spPr>
          <a:xfrm>
            <a:off x="6588445" y="315909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7257433-4D04-164C-A363-CD05810696C2}"/>
              </a:ext>
            </a:extLst>
          </p:cNvPr>
          <p:cNvSpPr txBox="1"/>
          <p:nvPr/>
        </p:nvSpPr>
        <p:spPr>
          <a:xfrm>
            <a:off x="9718354" y="1350238"/>
            <a:ext cx="2593654" cy="836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dirty="0">
                <a:solidFill>
                  <a:schemeClr val="bg1">
                    <a:lumMod val="65000"/>
                  </a:schemeClr>
                </a:solidFill>
              </a:rPr>
              <a:t>Graph Resource Names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solidFill>
                  <a:schemeClr val="bg1">
                    <a:lumMod val="65000"/>
                  </a:schemeClr>
                </a:solidFill>
              </a:rPr>
              <a:t>Package Resource Names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3B75CFC-881B-C448-A4AF-F25B4C799256}"/>
              </a:ext>
            </a:extLst>
          </p:cNvPr>
          <p:cNvCxnSpPr>
            <a:cxnSpLocks/>
          </p:cNvCxnSpPr>
          <p:nvPr/>
        </p:nvCxnSpPr>
        <p:spPr>
          <a:xfrm>
            <a:off x="9485378" y="1231616"/>
            <a:ext cx="8546" cy="810615"/>
          </a:xfrm>
          <a:prstGeom prst="line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9009560-056C-E844-AD2B-4EF22BB98FFC}"/>
              </a:ext>
            </a:extLst>
          </p:cNvPr>
          <p:cNvCxnSpPr>
            <a:cxnSpLocks/>
          </p:cNvCxnSpPr>
          <p:nvPr/>
        </p:nvCxnSpPr>
        <p:spPr>
          <a:xfrm>
            <a:off x="9493924" y="1633265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CDF0BC9-D5C3-A144-A358-7D1288E2AF03}"/>
              </a:ext>
            </a:extLst>
          </p:cNvPr>
          <p:cNvCxnSpPr>
            <a:cxnSpLocks/>
          </p:cNvCxnSpPr>
          <p:nvPr/>
        </p:nvCxnSpPr>
        <p:spPr>
          <a:xfrm>
            <a:off x="9493924" y="2042231"/>
            <a:ext cx="256374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DA84156E-4901-6E5A-7343-46D5A5298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1722391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768CD7-801B-094C-92AA-96CEB6E33978}"/>
              </a:ext>
            </a:extLst>
          </p:cNvPr>
          <p:cNvSpPr/>
          <p:nvPr/>
        </p:nvSpPr>
        <p:spPr>
          <a:xfrm>
            <a:off x="1821082" y="4816909"/>
            <a:ext cx="2384277" cy="58966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A63629-4E11-DB41-8264-CD096CAC980E}"/>
              </a:ext>
            </a:extLst>
          </p:cNvPr>
          <p:cNvSpPr txBox="1"/>
          <p:nvPr/>
        </p:nvSpPr>
        <p:spPr>
          <a:xfrm>
            <a:off x="175901" y="1278542"/>
            <a:ext cx="5674641" cy="55092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Process that performs computation</a:t>
            </a:r>
          </a:p>
          <a:p>
            <a:r>
              <a:rPr lang="en-US" dirty="0"/>
              <a:t>	e.g. Sensor drivers, motor drivers, etc.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Nodes communicate with each other by </a:t>
            </a:r>
            <a:r>
              <a:rPr lang="en-US" dirty="0">
                <a:solidFill>
                  <a:srgbClr val="0070C0"/>
                </a:solidFill>
              </a:rPr>
              <a:t>publishing </a:t>
            </a:r>
            <a:r>
              <a:rPr lang="en-US" dirty="0"/>
              <a:t>or </a:t>
            </a:r>
            <a:r>
              <a:rPr lang="en-US" dirty="0">
                <a:solidFill>
                  <a:srgbClr val="0070C0"/>
                </a:solidFill>
              </a:rPr>
              <a:t>subscribing</a:t>
            </a:r>
            <a:r>
              <a:rPr lang="en-US" dirty="0"/>
              <a:t> to </a:t>
            </a:r>
            <a:r>
              <a:rPr lang="en-US" b="1" u="sng" dirty="0"/>
              <a:t>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Nodes can offer or call a </a:t>
            </a:r>
            <a:r>
              <a:rPr lang="en-US" b="1" u="sng" dirty="0"/>
              <a:t>Service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by sending a </a:t>
            </a:r>
            <a:r>
              <a:rPr lang="en-US" b="1" u="sng" dirty="0"/>
              <a:t>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Written using ROS client libraries </a:t>
            </a:r>
            <a:r>
              <a:rPr lang="en-US" dirty="0">
                <a:solidFill>
                  <a:srgbClr val="0070C0"/>
                </a:solidFill>
              </a:rPr>
              <a:t>roscpp</a:t>
            </a:r>
            <a:r>
              <a:rPr lang="en-US" dirty="0"/>
              <a:t>(C++) and </a:t>
            </a:r>
            <a:r>
              <a:rPr lang="en-US" dirty="0">
                <a:solidFill>
                  <a:srgbClr val="0070C0"/>
                </a:solidFill>
              </a:rPr>
              <a:t>rospy</a:t>
            </a:r>
            <a:r>
              <a:rPr lang="en-US" dirty="0"/>
              <a:t>(Python)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Command-line tool to display information:  </a:t>
            </a:r>
          </a:p>
          <a:p>
            <a:r>
              <a:rPr lang="en-US" dirty="0"/>
              <a:t>     </a:t>
            </a:r>
          </a:p>
          <a:p>
            <a:pPr algn="ctr"/>
            <a:r>
              <a:rPr lang="en-US" sz="1400" strike="sngStrike" dirty="0" err="1">
                <a:latin typeface="Courier" pitchFamily="2" charset="0"/>
              </a:rPr>
              <a:t>rosnode</a:t>
            </a:r>
            <a:r>
              <a:rPr lang="en-US" sz="1400" strike="sngStrike" dirty="0">
                <a:latin typeface="Courier" pitchFamily="2" charset="0"/>
              </a:rPr>
              <a:t>  &lt;argument&gt;</a:t>
            </a:r>
          </a:p>
          <a:p>
            <a:pPr algn="ctr"/>
            <a:r>
              <a:rPr lang="en-US" sz="1400" dirty="0">
                <a:latin typeface="Courier" pitchFamily="2" charset="0"/>
              </a:rPr>
              <a:t>ros2 node &lt;argument&gt;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Have a </a:t>
            </a:r>
            <a:r>
              <a:rPr lang="en-US" b="1" u="sng" dirty="0"/>
              <a:t>Graph Resource Name</a:t>
            </a:r>
            <a:r>
              <a:rPr lang="en-US" dirty="0"/>
              <a:t> and type which is </a:t>
            </a:r>
            <a:r>
              <a:rPr lang="en-US" b="1" u="sng" dirty="0"/>
              <a:t>Package Resource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u="sn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0A5B95-FA28-D84B-A02D-CD4CCA493BB2}"/>
              </a:ext>
            </a:extLst>
          </p:cNvPr>
          <p:cNvSpPr/>
          <p:nvPr/>
        </p:nvSpPr>
        <p:spPr>
          <a:xfrm>
            <a:off x="0" y="-1"/>
            <a:ext cx="12192000" cy="70075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Phosphate Solid" panose="02000506050000020004" pitchFamily="2" charset="77"/>
              </a:rPr>
              <a:t>ROS NODE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B5AD-D4C0-7D40-94FC-19837C571C32}"/>
              </a:ext>
            </a:extLst>
          </p:cNvPr>
          <p:cNvSpPr/>
          <p:nvPr/>
        </p:nvSpPr>
        <p:spPr>
          <a:xfrm>
            <a:off x="0" y="6622992"/>
            <a:ext cx="12192000" cy="23500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830BD-34A5-3648-A8C9-D917006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054" y="6557932"/>
            <a:ext cx="2743200" cy="365125"/>
          </a:xfrm>
        </p:spPr>
        <p:txBody>
          <a:bodyPr/>
          <a:lstStyle/>
          <a:p>
            <a:fld id="{528D31F6-7B6A-D540-B212-DF0EDEE4DC43}" type="slidenum">
              <a:rPr lang="en-US" smtClean="0">
                <a:solidFill>
                  <a:schemeClr val="bg1"/>
                </a:solidFill>
              </a:rPr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57D97E-D3C6-584F-ABF2-FD2ED96A1D2F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6096000" y="550258"/>
            <a:ext cx="0" cy="6072734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36866-53BA-A043-A1DA-A49FBE2FAC3F}"/>
              </a:ext>
            </a:extLst>
          </p:cNvPr>
          <p:cNvSpPr/>
          <p:nvPr/>
        </p:nvSpPr>
        <p:spPr>
          <a:xfrm>
            <a:off x="175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7BC0275-CD4E-EA4E-AD84-53F6E06D2554}"/>
              </a:ext>
            </a:extLst>
          </p:cNvPr>
          <p:cNvSpPr/>
          <p:nvPr/>
        </p:nvSpPr>
        <p:spPr>
          <a:xfrm>
            <a:off x="6271901" y="799030"/>
            <a:ext cx="5744199" cy="354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DB29676B-5700-9F4B-BF5A-BFD20CAF68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0955"/>
          <a:stretch/>
        </p:blipFill>
        <p:spPr>
          <a:xfrm>
            <a:off x="6735627" y="1251958"/>
            <a:ext cx="627880" cy="620387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9EA835B-8ED5-714E-8D59-F339D495C5FA}"/>
              </a:ext>
            </a:extLst>
          </p:cNvPr>
          <p:cNvSpPr/>
          <p:nvPr/>
        </p:nvSpPr>
        <p:spPr>
          <a:xfrm>
            <a:off x="10418035" y="6033460"/>
            <a:ext cx="1640792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RGB-D Camera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5C288A1-2B43-5742-B289-0954C892E296}"/>
              </a:ext>
            </a:extLst>
          </p:cNvPr>
          <p:cNvSpPr/>
          <p:nvPr/>
        </p:nvSpPr>
        <p:spPr>
          <a:xfrm>
            <a:off x="6271900" y="1936621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9AE5D5-DD36-4045-B518-395C41818C9F}"/>
              </a:ext>
            </a:extLst>
          </p:cNvPr>
          <p:cNvSpPr/>
          <p:nvPr/>
        </p:nvSpPr>
        <p:spPr>
          <a:xfrm>
            <a:off x="6387266" y="3130981"/>
            <a:ext cx="1324598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Serial Comm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88B38FF-EB36-C042-869E-030FE4471F54}"/>
              </a:ext>
            </a:extLst>
          </p:cNvPr>
          <p:cNvSpPr/>
          <p:nvPr/>
        </p:nvSpPr>
        <p:spPr>
          <a:xfrm>
            <a:off x="10497796" y="5213276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Camera Nodes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1E4257-0809-6944-AFB3-B6568FE9258C}"/>
              </a:ext>
            </a:extLst>
          </p:cNvPr>
          <p:cNvSpPr/>
          <p:nvPr/>
        </p:nvSpPr>
        <p:spPr>
          <a:xfrm>
            <a:off x="8403362" y="521257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Object Tracking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3393A1A-E962-0E48-A9CB-4206CAF7C712}"/>
              </a:ext>
            </a:extLst>
          </p:cNvPr>
          <p:cNvSpPr/>
          <p:nvPr/>
        </p:nvSpPr>
        <p:spPr>
          <a:xfrm>
            <a:off x="8403362" y="4556470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Path Correction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A6B3727-E2DC-A148-BB04-13965AB60E71}"/>
              </a:ext>
            </a:extLst>
          </p:cNvPr>
          <p:cNvSpPr/>
          <p:nvPr/>
        </p:nvSpPr>
        <p:spPr>
          <a:xfrm>
            <a:off x="8403363" y="3903109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State/Odometry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C48C59-09C4-704C-A342-149DF2A3A013}"/>
              </a:ext>
            </a:extLst>
          </p:cNvPr>
          <p:cNvSpPr/>
          <p:nvPr/>
        </p:nvSpPr>
        <p:spPr>
          <a:xfrm>
            <a:off x="10436196" y="3130981"/>
            <a:ext cx="1604473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Visualization (RViz)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916096D-6D6B-3B41-9F4B-9D93C880DD19}"/>
              </a:ext>
            </a:extLst>
          </p:cNvPr>
          <p:cNvSpPr/>
          <p:nvPr/>
        </p:nvSpPr>
        <p:spPr>
          <a:xfrm>
            <a:off x="6308929" y="390094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222E063-B28D-4B41-B28B-FF177512AA01}"/>
              </a:ext>
            </a:extLst>
          </p:cNvPr>
          <p:cNvSpPr/>
          <p:nvPr/>
        </p:nvSpPr>
        <p:spPr>
          <a:xfrm>
            <a:off x="10497796" y="4560211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Motion Planning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45EC4B45-6650-2046-B35C-987D9EB3A64D}"/>
              </a:ext>
            </a:extLst>
          </p:cNvPr>
          <p:cNvSpPr/>
          <p:nvPr/>
        </p:nvSpPr>
        <p:spPr>
          <a:xfrm>
            <a:off x="10497796" y="3907552"/>
            <a:ext cx="1481271" cy="31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Markers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A7BC380-931A-9E46-980A-F09D7995CF3F}"/>
              </a:ext>
            </a:extLst>
          </p:cNvPr>
          <p:cNvSpPr/>
          <p:nvPr/>
        </p:nvSpPr>
        <p:spPr>
          <a:xfrm>
            <a:off x="6271900" y="2965391"/>
            <a:ext cx="3675406" cy="1392963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AB711716-E846-0344-B2DD-5CEAD88F8B3C}"/>
              </a:ext>
            </a:extLst>
          </p:cNvPr>
          <p:cNvSpPr/>
          <p:nvPr/>
        </p:nvSpPr>
        <p:spPr>
          <a:xfrm>
            <a:off x="10306228" y="2965391"/>
            <a:ext cx="1806360" cy="1390380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A05D7773-D376-9B45-8B62-BB3DCBDC2057}"/>
              </a:ext>
            </a:extLst>
          </p:cNvPr>
          <p:cNvSpPr/>
          <p:nvPr/>
        </p:nvSpPr>
        <p:spPr>
          <a:xfrm>
            <a:off x="8281238" y="4462290"/>
            <a:ext cx="3831350" cy="516452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8EF69E4F-D7C0-134C-A081-B23D855B763C}"/>
              </a:ext>
            </a:extLst>
          </p:cNvPr>
          <p:cNvSpPr/>
          <p:nvPr/>
        </p:nvSpPr>
        <p:spPr>
          <a:xfrm>
            <a:off x="8281238" y="5134790"/>
            <a:ext cx="3831350" cy="50879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9" name="Rounded Rectangle 168">
            <a:extLst>
              <a:ext uri="{FF2B5EF4-FFF2-40B4-BE49-F238E27FC236}">
                <a16:creationId xmlns:a16="http://schemas.microsoft.com/office/drawing/2014/main" id="{5D606628-142A-2046-AC2A-A4A9C7622A60}"/>
              </a:ext>
            </a:extLst>
          </p:cNvPr>
          <p:cNvSpPr/>
          <p:nvPr/>
        </p:nvSpPr>
        <p:spPr>
          <a:xfrm>
            <a:off x="8127763" y="1935947"/>
            <a:ext cx="1555335" cy="36842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Remote PC</a:t>
            </a:r>
          </a:p>
        </p:txBody>
      </p:sp>
      <p:pic>
        <p:nvPicPr>
          <p:cNvPr id="171" name="Graphic 170">
            <a:extLst>
              <a:ext uri="{FF2B5EF4-FFF2-40B4-BE49-F238E27FC236}">
                <a16:creationId xmlns:a16="http://schemas.microsoft.com/office/drawing/2014/main" id="{C2256444-B9CF-6D4B-AC55-04BAD75960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9213" b="26826"/>
          <a:stretch/>
        </p:blipFill>
        <p:spPr>
          <a:xfrm>
            <a:off x="8542613" y="1290727"/>
            <a:ext cx="725636" cy="580160"/>
          </a:xfrm>
          <a:prstGeom prst="rect">
            <a:avLst/>
          </a:prstGeom>
        </p:spPr>
      </p:pic>
      <p:pic>
        <p:nvPicPr>
          <p:cNvPr id="172" name="Graphic 171">
            <a:extLst>
              <a:ext uri="{FF2B5EF4-FFF2-40B4-BE49-F238E27FC236}">
                <a16:creationId xmlns:a16="http://schemas.microsoft.com/office/drawing/2014/main" id="{23D8034D-CF31-1D46-86A1-60C9064750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1423" y="6047903"/>
            <a:ext cx="766420" cy="429195"/>
          </a:xfrm>
          <a:prstGeom prst="rect">
            <a:avLst/>
          </a:prstGeom>
        </p:spPr>
      </p:pic>
      <p:sp>
        <p:nvSpPr>
          <p:cNvPr id="173" name="Rectangle 172">
            <a:extLst>
              <a:ext uri="{FF2B5EF4-FFF2-40B4-BE49-F238E27FC236}">
                <a16:creationId xmlns:a16="http://schemas.microsoft.com/office/drawing/2014/main" id="{45DDE99C-18BB-784E-B17E-45B8817A3C11}"/>
              </a:ext>
            </a:extLst>
          </p:cNvPr>
          <p:cNvSpPr/>
          <p:nvPr/>
        </p:nvSpPr>
        <p:spPr>
          <a:xfrm>
            <a:off x="10971906" y="1253193"/>
            <a:ext cx="1044194" cy="619152"/>
          </a:xfrm>
          <a:prstGeom prst="rect">
            <a:avLst/>
          </a:prstGeom>
          <a:noFill/>
          <a:ln w="285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Hardware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Node</a:t>
            </a:r>
          </a:p>
          <a:p>
            <a:pPr marL="171450" indent="-171450">
              <a:buFontTx/>
              <a:buChar char="-"/>
            </a:pPr>
            <a:r>
              <a:rPr lang="en-US" sz="1100" b="1" dirty="0">
                <a:solidFill>
                  <a:schemeClr val="tx1"/>
                </a:solidFill>
              </a:rPr>
              <a:t>Package</a:t>
            </a:r>
          </a:p>
        </p:txBody>
      </p:sp>
      <p:sp>
        <p:nvSpPr>
          <p:cNvPr id="174" name="Rounded Rectangle 173">
            <a:extLst>
              <a:ext uri="{FF2B5EF4-FFF2-40B4-BE49-F238E27FC236}">
                <a16:creationId xmlns:a16="http://schemas.microsoft.com/office/drawing/2014/main" id="{A7978482-24A6-5944-92C3-6E07FFDFA61E}"/>
              </a:ext>
            </a:extLst>
          </p:cNvPr>
          <p:cNvSpPr/>
          <p:nvPr/>
        </p:nvSpPr>
        <p:spPr>
          <a:xfrm>
            <a:off x="10574344" y="1370763"/>
            <a:ext cx="397562" cy="86133"/>
          </a:xfrm>
          <a:prstGeom prst="roundRect">
            <a:avLst>
              <a:gd name="adj" fmla="val 254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319456AE-ABE0-C24E-829B-B916455C4C88}"/>
              </a:ext>
            </a:extLst>
          </p:cNvPr>
          <p:cNvSpPr/>
          <p:nvPr/>
        </p:nvSpPr>
        <p:spPr>
          <a:xfrm>
            <a:off x="10574344" y="1550294"/>
            <a:ext cx="397562" cy="844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E6AA6DFC-4539-3747-A922-B54C506529DF}"/>
              </a:ext>
            </a:extLst>
          </p:cNvPr>
          <p:cNvSpPr/>
          <p:nvPr/>
        </p:nvSpPr>
        <p:spPr>
          <a:xfrm>
            <a:off x="10569839" y="1699759"/>
            <a:ext cx="427024" cy="100531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A26A6337-77EE-9AC1-C4A8-326DC752B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57932"/>
            <a:ext cx="4114800" cy="365125"/>
          </a:xfrm>
        </p:spPr>
        <p:txBody>
          <a:bodyPr/>
          <a:lstStyle/>
          <a:p>
            <a:r>
              <a:rPr lang="en-US" dirty="0"/>
              <a:t>Kaustubh Joshi</a:t>
            </a:r>
          </a:p>
        </p:txBody>
      </p:sp>
    </p:spTree>
    <p:extLst>
      <p:ext uri="{BB962C8B-B14F-4D97-AF65-F5344CB8AC3E}">
        <p14:creationId xmlns:p14="http://schemas.microsoft.com/office/powerpoint/2010/main" val="3309354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15421</TotalTime>
  <Words>3355</Words>
  <Application>Microsoft Macintosh PowerPoint</Application>
  <PresentationFormat>Widescreen</PresentationFormat>
  <Paragraphs>943</Paragraphs>
  <Slides>32</Slides>
  <Notes>0</Notes>
  <HiddenSlides>8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American Typewriter</vt:lpstr>
      <vt:lpstr>Arial</vt:lpstr>
      <vt:lpstr>Baghdad</vt:lpstr>
      <vt:lpstr>Calibri</vt:lpstr>
      <vt:lpstr>Calibri Light</vt:lpstr>
      <vt:lpstr>Courier</vt:lpstr>
      <vt:lpstr>Courier New</vt:lpstr>
      <vt:lpstr>Phosphate Solid</vt:lpstr>
      <vt:lpstr>Office Theme</vt:lpstr>
      <vt:lpstr>Introduction to ROS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ROS</dc:title>
  <dc:creator>Kaustubh Joshi</dc:creator>
  <cp:lastModifiedBy>Kaustubh Joshi</cp:lastModifiedBy>
  <cp:revision>269</cp:revision>
  <dcterms:created xsi:type="dcterms:W3CDTF">2021-06-06T13:18:28Z</dcterms:created>
  <dcterms:modified xsi:type="dcterms:W3CDTF">2025-09-16T05:44:50Z</dcterms:modified>
</cp:coreProperties>
</file>

<file path=docProps/thumbnail.jpeg>
</file>